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Safira March" charset="1" panose="02000503000000020003"/>
      <p:regular r:id="rId17"/>
    </p:embeddedFont>
    <p:embeddedFont>
      <p:font typeface="TT Interphases" charset="1" panose="02000503020000020004"/>
      <p:regular r:id="rId18"/>
    </p:embeddedFont>
    <p:embeddedFont>
      <p:font typeface="Poppins" charset="1" panose="00000500000000000000"/>
      <p:regular r:id="rId19"/>
    </p:embeddedFont>
    <p:embeddedFont>
      <p:font typeface="Prata" charset="1" panose="00000500000000000000"/>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14.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25.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194557" y="2319292"/>
            <a:ext cx="3002128" cy="2960849"/>
          </a:xfrm>
          <a:custGeom>
            <a:avLst/>
            <a:gdLst/>
            <a:ahLst/>
            <a:cxnLst/>
            <a:rect r="r" b="b" t="t" l="l"/>
            <a:pathLst>
              <a:path h="2960849" w="3002128">
                <a:moveTo>
                  <a:pt x="0" y="0"/>
                </a:moveTo>
                <a:lnTo>
                  <a:pt x="3002128" y="0"/>
                </a:lnTo>
                <a:lnTo>
                  <a:pt x="3002128" y="2960848"/>
                </a:lnTo>
                <a:lnTo>
                  <a:pt x="0" y="2960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16704" y="6274771"/>
            <a:ext cx="5871296" cy="4114800"/>
          </a:xfrm>
          <a:custGeom>
            <a:avLst/>
            <a:gdLst/>
            <a:ahLst/>
            <a:cxnLst/>
            <a:rect r="r" b="b" t="t" l="l"/>
            <a:pathLst>
              <a:path h="4114800" w="5871296">
                <a:moveTo>
                  <a:pt x="0" y="0"/>
                </a:moveTo>
                <a:lnTo>
                  <a:pt x="5871296" y="0"/>
                </a:lnTo>
                <a:lnTo>
                  <a:pt x="58712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0" y="0"/>
            <a:ext cx="6323986" cy="4432060"/>
          </a:xfrm>
          <a:custGeom>
            <a:avLst/>
            <a:gdLst/>
            <a:ahLst/>
            <a:cxnLst/>
            <a:rect r="r" b="b" t="t" l="l"/>
            <a:pathLst>
              <a:path h="4432060" w="6323986">
                <a:moveTo>
                  <a:pt x="6323986" y="4432060"/>
                </a:moveTo>
                <a:lnTo>
                  <a:pt x="0" y="4432060"/>
                </a:lnTo>
                <a:lnTo>
                  <a:pt x="0" y="0"/>
                </a:lnTo>
                <a:lnTo>
                  <a:pt x="6323986" y="0"/>
                </a:lnTo>
                <a:lnTo>
                  <a:pt x="6323986" y="44320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53020" y="5151175"/>
            <a:ext cx="16025195" cy="1123597"/>
          </a:xfrm>
          <a:prstGeom prst="rect">
            <a:avLst/>
          </a:prstGeom>
        </p:spPr>
        <p:txBody>
          <a:bodyPr anchor="t" rtlCol="false" tIns="0" lIns="0" bIns="0" rIns="0">
            <a:spAutoFit/>
          </a:bodyPr>
          <a:lstStyle/>
          <a:p>
            <a:pPr algn="ctr" marL="0" indent="0" lvl="0">
              <a:lnSpc>
                <a:spcPts val="8484"/>
              </a:lnSpc>
            </a:pPr>
            <a:r>
              <a:rPr lang="en-US" sz="8317">
                <a:solidFill>
                  <a:srgbClr val="FFFFFF"/>
                </a:solidFill>
                <a:latin typeface="Safira March"/>
                <a:ea typeface="Safira March"/>
                <a:cs typeface="Safira March"/>
                <a:sym typeface="Safira March"/>
              </a:rPr>
              <a:t>SENSE WAVE</a:t>
            </a:r>
          </a:p>
        </p:txBody>
      </p:sp>
      <p:sp>
        <p:nvSpPr>
          <p:cNvPr name="TextBox 7" id="7"/>
          <p:cNvSpPr txBox="true"/>
          <p:nvPr/>
        </p:nvSpPr>
        <p:spPr>
          <a:xfrm rot="0">
            <a:off x="2978290" y="6813137"/>
            <a:ext cx="12331420" cy="347022"/>
          </a:xfrm>
          <a:prstGeom prst="rect">
            <a:avLst/>
          </a:prstGeom>
        </p:spPr>
        <p:txBody>
          <a:bodyPr anchor="t" rtlCol="false" tIns="0" lIns="0" bIns="0" rIns="0">
            <a:spAutoFit/>
          </a:bodyPr>
          <a:lstStyle/>
          <a:p>
            <a:pPr algn="ctr">
              <a:lnSpc>
                <a:spcPts val="2999"/>
              </a:lnSpc>
            </a:pPr>
            <a:r>
              <a:rPr lang="en-US" sz="2026">
                <a:solidFill>
                  <a:srgbClr val="FFFFFF"/>
                </a:solidFill>
                <a:latin typeface="TT Interphases"/>
                <a:ea typeface="TT Interphases"/>
                <a:cs typeface="TT Interphases"/>
                <a:sym typeface="TT Interphases"/>
              </a:rPr>
              <a:t>A Smart Hazard Detection for Safer Roads and Walkways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sp>
        <p:nvSpPr>
          <p:cNvPr name="Freeform 2" id="2"/>
          <p:cNvSpPr/>
          <p:nvPr/>
        </p:nvSpPr>
        <p:spPr>
          <a:xfrm flipH="false" flipV="false" rot="0">
            <a:off x="-230792" y="4354324"/>
            <a:ext cx="16080018" cy="6371707"/>
          </a:xfrm>
          <a:custGeom>
            <a:avLst/>
            <a:gdLst/>
            <a:ahLst/>
            <a:cxnLst/>
            <a:rect r="r" b="b" t="t" l="l"/>
            <a:pathLst>
              <a:path h="6371707" w="16080018">
                <a:moveTo>
                  <a:pt x="0" y="0"/>
                </a:moveTo>
                <a:lnTo>
                  <a:pt x="16080018" y="0"/>
                </a:lnTo>
                <a:lnTo>
                  <a:pt x="16080018" y="6371707"/>
                </a:lnTo>
                <a:lnTo>
                  <a:pt x="0" y="6371707"/>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99937" y="3447442"/>
            <a:ext cx="14095595" cy="140955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10448986" y="-1005254"/>
            <a:ext cx="8001029" cy="9249745"/>
          </a:xfrm>
          <a:custGeom>
            <a:avLst/>
            <a:gdLst/>
            <a:ahLst/>
            <a:cxnLst/>
            <a:rect r="r" b="b" t="t" l="l"/>
            <a:pathLst>
              <a:path h="9249745" w="8001029">
                <a:moveTo>
                  <a:pt x="8001030" y="9249745"/>
                </a:moveTo>
                <a:lnTo>
                  <a:pt x="0" y="9249745"/>
                </a:lnTo>
                <a:lnTo>
                  <a:pt x="0" y="0"/>
                </a:lnTo>
                <a:lnTo>
                  <a:pt x="8001030" y="0"/>
                </a:lnTo>
                <a:lnTo>
                  <a:pt x="8001030" y="9249745"/>
                </a:lnTo>
                <a:close/>
              </a:path>
            </a:pathLst>
          </a:custGeom>
          <a:blipFill>
            <a:blip r:embed="rId4"/>
            <a:stretch>
              <a:fillRect l="0" t="0" r="0" b="0"/>
            </a:stretch>
          </a:blipFill>
        </p:spPr>
      </p:sp>
      <p:grpSp>
        <p:nvGrpSpPr>
          <p:cNvPr name="Group 7" id="7"/>
          <p:cNvGrpSpPr/>
          <p:nvPr/>
        </p:nvGrpSpPr>
        <p:grpSpPr>
          <a:xfrm rot="0">
            <a:off x="10798842" y="3311977"/>
            <a:ext cx="7207954" cy="2504035"/>
            <a:chOff x="0" y="0"/>
            <a:chExt cx="1898391" cy="659499"/>
          </a:xfrm>
        </p:grpSpPr>
        <p:sp>
          <p:nvSpPr>
            <p:cNvPr name="Freeform 8" id="8"/>
            <p:cNvSpPr/>
            <p:nvPr/>
          </p:nvSpPr>
          <p:spPr>
            <a:xfrm flipH="false" flipV="false" rot="0">
              <a:off x="0" y="0"/>
              <a:ext cx="1898391" cy="659499"/>
            </a:xfrm>
            <a:custGeom>
              <a:avLst/>
              <a:gdLst/>
              <a:ahLst/>
              <a:cxnLst/>
              <a:rect r="r" b="b" t="t" l="l"/>
              <a:pathLst>
                <a:path h="659499" w="1898391">
                  <a:moveTo>
                    <a:pt x="0" y="0"/>
                  </a:moveTo>
                  <a:lnTo>
                    <a:pt x="1898391" y="0"/>
                  </a:lnTo>
                  <a:lnTo>
                    <a:pt x="1898391" y="659499"/>
                  </a:lnTo>
                  <a:lnTo>
                    <a:pt x="0" y="659499"/>
                  </a:lnTo>
                  <a:close/>
                </a:path>
              </a:pathLst>
            </a:custGeom>
            <a:solidFill>
              <a:srgbClr val="FFFFFF"/>
            </a:solidFill>
          </p:spPr>
        </p:sp>
        <p:sp>
          <p:nvSpPr>
            <p:cNvPr name="TextBox 9" id="9"/>
            <p:cNvSpPr txBox="true"/>
            <p:nvPr/>
          </p:nvSpPr>
          <p:spPr>
            <a:xfrm>
              <a:off x="0" y="-57150"/>
              <a:ext cx="1898391" cy="716649"/>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074476" y="1028700"/>
            <a:ext cx="3086100" cy="5017629"/>
            <a:chOff x="0" y="0"/>
            <a:chExt cx="812800" cy="1321515"/>
          </a:xfrm>
        </p:grpSpPr>
        <p:sp>
          <p:nvSpPr>
            <p:cNvPr name="Freeform 11" id="11"/>
            <p:cNvSpPr/>
            <p:nvPr/>
          </p:nvSpPr>
          <p:spPr>
            <a:xfrm flipH="false" flipV="false" rot="0">
              <a:off x="0" y="0"/>
              <a:ext cx="812800" cy="1321515"/>
            </a:xfrm>
            <a:custGeom>
              <a:avLst/>
              <a:gdLst/>
              <a:ahLst/>
              <a:cxnLst/>
              <a:rect r="r" b="b" t="t" l="l"/>
              <a:pathLst>
                <a:path h="1321515" w="812800">
                  <a:moveTo>
                    <a:pt x="0" y="0"/>
                  </a:moveTo>
                  <a:lnTo>
                    <a:pt x="812800" y="0"/>
                  </a:lnTo>
                  <a:lnTo>
                    <a:pt x="812800" y="1321515"/>
                  </a:lnTo>
                  <a:lnTo>
                    <a:pt x="0" y="1321515"/>
                  </a:lnTo>
                  <a:close/>
                </a:path>
              </a:pathLst>
            </a:custGeom>
            <a:solidFill>
              <a:srgbClr val="03070A"/>
            </a:solidFill>
          </p:spPr>
        </p:sp>
        <p:sp>
          <p:nvSpPr>
            <p:cNvPr name="TextBox 12" id="12"/>
            <p:cNvSpPr txBox="true"/>
            <p:nvPr/>
          </p:nvSpPr>
          <p:spPr>
            <a:xfrm>
              <a:off x="0" y="-57150"/>
              <a:ext cx="812800" cy="137866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5249566" y="1231862"/>
            <a:ext cx="2596337" cy="4620862"/>
          </a:xfrm>
          <a:custGeom>
            <a:avLst/>
            <a:gdLst/>
            <a:ahLst/>
            <a:cxnLst/>
            <a:rect r="r" b="b" t="t" l="l"/>
            <a:pathLst>
              <a:path h="4620862" w="2596337">
                <a:moveTo>
                  <a:pt x="0" y="0"/>
                </a:moveTo>
                <a:lnTo>
                  <a:pt x="2596337" y="0"/>
                </a:lnTo>
                <a:lnTo>
                  <a:pt x="2596337" y="4620862"/>
                </a:lnTo>
                <a:lnTo>
                  <a:pt x="0" y="4620862"/>
                </a:lnTo>
                <a:lnTo>
                  <a:pt x="0" y="0"/>
                </a:lnTo>
                <a:close/>
              </a:path>
            </a:pathLst>
          </a:custGeom>
          <a:blipFill>
            <a:blip r:embed="rId5"/>
            <a:stretch>
              <a:fillRect l="0" t="0" r="0" b="0"/>
            </a:stretch>
          </a:blipFill>
        </p:spPr>
      </p:sp>
      <p:grpSp>
        <p:nvGrpSpPr>
          <p:cNvPr name="Group 14" id="14"/>
          <p:cNvGrpSpPr/>
          <p:nvPr/>
        </p:nvGrpSpPr>
        <p:grpSpPr>
          <a:xfrm rot="0">
            <a:off x="11914237" y="5816013"/>
            <a:ext cx="5931666" cy="3218014"/>
            <a:chOff x="0" y="0"/>
            <a:chExt cx="1562249" cy="847543"/>
          </a:xfrm>
        </p:grpSpPr>
        <p:sp>
          <p:nvSpPr>
            <p:cNvPr name="Freeform 15" id="15"/>
            <p:cNvSpPr/>
            <p:nvPr/>
          </p:nvSpPr>
          <p:spPr>
            <a:xfrm flipH="false" flipV="false" rot="0">
              <a:off x="0" y="0"/>
              <a:ext cx="1562250" cy="847543"/>
            </a:xfrm>
            <a:custGeom>
              <a:avLst/>
              <a:gdLst/>
              <a:ahLst/>
              <a:cxnLst/>
              <a:rect r="r" b="b" t="t" l="l"/>
              <a:pathLst>
                <a:path h="847543" w="1562250">
                  <a:moveTo>
                    <a:pt x="0" y="0"/>
                  </a:moveTo>
                  <a:lnTo>
                    <a:pt x="1562250" y="0"/>
                  </a:lnTo>
                  <a:lnTo>
                    <a:pt x="1562250" y="847543"/>
                  </a:lnTo>
                  <a:lnTo>
                    <a:pt x="0" y="847543"/>
                  </a:lnTo>
                  <a:close/>
                </a:path>
              </a:pathLst>
            </a:custGeom>
            <a:solidFill>
              <a:srgbClr val="000000"/>
            </a:solidFill>
          </p:spPr>
        </p:sp>
        <p:sp>
          <p:nvSpPr>
            <p:cNvPr name="TextBox 16" id="16"/>
            <p:cNvSpPr txBox="true"/>
            <p:nvPr/>
          </p:nvSpPr>
          <p:spPr>
            <a:xfrm>
              <a:off x="0" y="-57150"/>
              <a:ext cx="1562249" cy="904693"/>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2196882" y="6046329"/>
            <a:ext cx="5311463" cy="2987698"/>
          </a:xfrm>
          <a:custGeom>
            <a:avLst/>
            <a:gdLst/>
            <a:ahLst/>
            <a:cxnLst/>
            <a:rect r="r" b="b" t="t" l="l"/>
            <a:pathLst>
              <a:path h="2987698" w="5311463">
                <a:moveTo>
                  <a:pt x="0" y="0"/>
                </a:moveTo>
                <a:lnTo>
                  <a:pt x="5311463" y="0"/>
                </a:lnTo>
                <a:lnTo>
                  <a:pt x="5311463" y="2987698"/>
                </a:lnTo>
                <a:lnTo>
                  <a:pt x="0" y="2987698"/>
                </a:lnTo>
                <a:lnTo>
                  <a:pt x="0" y="0"/>
                </a:lnTo>
                <a:close/>
              </a:path>
            </a:pathLst>
          </a:custGeom>
          <a:blipFill>
            <a:blip r:embed="rId6"/>
            <a:stretch>
              <a:fillRect l="0" t="0" r="0" b="0"/>
            </a:stretch>
          </a:blipFill>
        </p:spPr>
      </p:sp>
      <p:sp>
        <p:nvSpPr>
          <p:cNvPr name="Freeform 18" id="18"/>
          <p:cNvSpPr/>
          <p:nvPr/>
        </p:nvSpPr>
        <p:spPr>
          <a:xfrm flipH="false" flipV="false" rot="0">
            <a:off x="10944850" y="3447442"/>
            <a:ext cx="4129627" cy="2233105"/>
          </a:xfrm>
          <a:custGeom>
            <a:avLst/>
            <a:gdLst/>
            <a:ahLst/>
            <a:cxnLst/>
            <a:rect r="r" b="b" t="t" l="l"/>
            <a:pathLst>
              <a:path h="2233105" w="4129627">
                <a:moveTo>
                  <a:pt x="0" y="0"/>
                </a:moveTo>
                <a:lnTo>
                  <a:pt x="4129626" y="0"/>
                </a:lnTo>
                <a:lnTo>
                  <a:pt x="4129626" y="2233105"/>
                </a:lnTo>
                <a:lnTo>
                  <a:pt x="0" y="2233105"/>
                </a:lnTo>
                <a:lnTo>
                  <a:pt x="0" y="0"/>
                </a:lnTo>
                <a:close/>
              </a:path>
            </a:pathLst>
          </a:custGeom>
          <a:blipFill>
            <a:blip r:embed="rId7"/>
            <a:stretch>
              <a:fillRect l="0" t="0" r="0" b="0"/>
            </a:stretch>
          </a:blipFill>
        </p:spPr>
      </p:sp>
      <p:sp>
        <p:nvSpPr>
          <p:cNvPr name="TextBox 19" id="19"/>
          <p:cNvSpPr txBox="true"/>
          <p:nvPr/>
        </p:nvSpPr>
        <p:spPr>
          <a:xfrm rot="0">
            <a:off x="672763" y="2756954"/>
            <a:ext cx="9857590" cy="5599379"/>
          </a:xfrm>
          <a:prstGeom prst="rect">
            <a:avLst/>
          </a:prstGeom>
        </p:spPr>
        <p:txBody>
          <a:bodyPr anchor="t" rtlCol="false" tIns="0" lIns="0" bIns="0" rIns="0">
            <a:spAutoFit/>
          </a:bodyPr>
          <a:lstStyle/>
          <a:p>
            <a:pPr algn="just">
              <a:lnSpc>
                <a:spcPts val="3222"/>
              </a:lnSpc>
            </a:pPr>
          </a:p>
          <a:p>
            <a:pPr algn="just" marL="497004" indent="-248502" lvl="1">
              <a:lnSpc>
                <a:spcPts val="3222"/>
              </a:lnSpc>
              <a:buFont typeface="Arial"/>
              <a:buChar char="•"/>
            </a:pPr>
            <a:r>
              <a:rPr lang="en-US" sz="2302">
                <a:solidFill>
                  <a:srgbClr val="FFFFFF"/>
                </a:solidFill>
                <a:latin typeface="Poppins"/>
                <a:ea typeface="Poppins"/>
                <a:cs typeface="Poppins"/>
                <a:sym typeface="Poppins"/>
              </a:rPr>
              <a:t>Incorporate this technology into navigation systems, as well as Tesla and other self-driving vehicles</a:t>
            </a:r>
          </a:p>
          <a:p>
            <a:pPr algn="just">
              <a:lnSpc>
                <a:spcPts val="3222"/>
              </a:lnSpc>
            </a:pPr>
          </a:p>
          <a:p>
            <a:pPr algn="just" marL="497004" indent="-248502" lvl="1">
              <a:lnSpc>
                <a:spcPts val="3222"/>
              </a:lnSpc>
              <a:buFont typeface="Arial"/>
              <a:buChar char="•"/>
            </a:pPr>
            <a:r>
              <a:rPr lang="en-US" sz="2302">
                <a:solidFill>
                  <a:srgbClr val="FFFFFF"/>
                </a:solidFill>
                <a:latin typeface="Poppins"/>
                <a:ea typeface="Poppins"/>
                <a:cs typeface="Poppins"/>
                <a:sym typeface="Poppins"/>
              </a:rPr>
              <a:t>Use this technology to help with the prioritization of construction projects</a:t>
            </a:r>
          </a:p>
          <a:p>
            <a:pPr algn="just">
              <a:lnSpc>
                <a:spcPts val="3222"/>
              </a:lnSpc>
            </a:pPr>
          </a:p>
          <a:p>
            <a:pPr algn="just" marL="497004" indent="-248502" lvl="1">
              <a:lnSpc>
                <a:spcPts val="3222"/>
              </a:lnSpc>
              <a:buFont typeface="Arial"/>
              <a:buChar char="•"/>
            </a:pPr>
            <a:r>
              <a:rPr lang="en-US" sz="2302">
                <a:solidFill>
                  <a:srgbClr val="FFFFFF"/>
                </a:solidFill>
                <a:latin typeface="Poppins"/>
                <a:ea typeface="Poppins"/>
                <a:cs typeface="Poppins"/>
                <a:sym typeface="Poppins"/>
              </a:rPr>
              <a:t>Eventually, it can work hand in hand with GIS information to predict sinkholes and high-impact areas during earthquakes</a:t>
            </a:r>
          </a:p>
          <a:p>
            <a:pPr algn="just">
              <a:lnSpc>
                <a:spcPts val="3222"/>
              </a:lnSpc>
            </a:pPr>
          </a:p>
          <a:p>
            <a:pPr algn="just" marL="497004" indent="-248502" lvl="1">
              <a:lnSpc>
                <a:spcPts val="3222"/>
              </a:lnSpc>
              <a:buFont typeface="Arial"/>
              <a:buChar char="•"/>
            </a:pPr>
            <a:r>
              <a:rPr lang="en-US" sz="2302">
                <a:solidFill>
                  <a:srgbClr val="FFFFFF"/>
                </a:solidFill>
                <a:latin typeface="Poppins"/>
                <a:ea typeface="Poppins"/>
                <a:cs typeface="Poppins"/>
                <a:sym typeface="Poppins"/>
              </a:rPr>
              <a:t>Voice to Text for visually impaired people</a:t>
            </a:r>
          </a:p>
          <a:p>
            <a:pPr algn="just">
              <a:lnSpc>
                <a:spcPts val="3222"/>
              </a:lnSpc>
            </a:pPr>
          </a:p>
          <a:p>
            <a:pPr algn="just" marL="497004" indent="-248502" lvl="1">
              <a:lnSpc>
                <a:spcPts val="3222"/>
              </a:lnSpc>
              <a:buFont typeface="Arial"/>
              <a:buChar char="•"/>
            </a:pPr>
            <a:r>
              <a:rPr lang="en-US" sz="2302">
                <a:solidFill>
                  <a:srgbClr val="FFFFFF"/>
                </a:solidFill>
                <a:latin typeface="Poppins"/>
                <a:ea typeface="Poppins"/>
                <a:cs typeface="Poppins"/>
                <a:sym typeface="Poppins"/>
              </a:rPr>
              <a:t>Integration with Google Maps</a:t>
            </a:r>
          </a:p>
          <a:p>
            <a:pPr algn="just">
              <a:lnSpc>
                <a:spcPts val="3222"/>
              </a:lnSpc>
            </a:pPr>
          </a:p>
        </p:txBody>
      </p:sp>
      <p:sp>
        <p:nvSpPr>
          <p:cNvPr name="TextBox 20" id="20"/>
          <p:cNvSpPr txBox="true"/>
          <p:nvPr/>
        </p:nvSpPr>
        <p:spPr>
          <a:xfrm rot="0">
            <a:off x="672763" y="843642"/>
            <a:ext cx="10563508" cy="1192714"/>
          </a:xfrm>
          <a:prstGeom prst="rect">
            <a:avLst/>
          </a:prstGeom>
        </p:spPr>
        <p:txBody>
          <a:bodyPr anchor="t" rtlCol="false" tIns="0" lIns="0" bIns="0" rIns="0">
            <a:spAutoFit/>
          </a:bodyPr>
          <a:lstStyle/>
          <a:p>
            <a:pPr algn="l">
              <a:lnSpc>
                <a:spcPts val="8194"/>
              </a:lnSpc>
            </a:pPr>
            <a:r>
              <a:rPr lang="en-US" sz="8717">
                <a:solidFill>
                  <a:srgbClr val="FFFFFF"/>
                </a:solidFill>
                <a:latin typeface="Poppins"/>
                <a:ea typeface="Poppins"/>
                <a:cs typeface="Poppins"/>
                <a:sym typeface="Poppins"/>
              </a:rPr>
              <a:t>FUTURE PLANS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sp>
        <p:nvSpPr>
          <p:cNvPr name="Freeform 2" id="2"/>
          <p:cNvSpPr/>
          <p:nvPr/>
        </p:nvSpPr>
        <p:spPr>
          <a:xfrm flipH="false" flipV="false" rot="0">
            <a:off x="-230792" y="4354324"/>
            <a:ext cx="16080018" cy="6371707"/>
          </a:xfrm>
          <a:custGeom>
            <a:avLst/>
            <a:gdLst/>
            <a:ahLst/>
            <a:cxnLst/>
            <a:rect r="r" b="b" t="t" l="l"/>
            <a:pathLst>
              <a:path h="6371707" w="16080018">
                <a:moveTo>
                  <a:pt x="0" y="0"/>
                </a:moveTo>
                <a:lnTo>
                  <a:pt x="16080018" y="0"/>
                </a:lnTo>
                <a:lnTo>
                  <a:pt x="16080018" y="6371707"/>
                </a:lnTo>
                <a:lnTo>
                  <a:pt x="0" y="6371707"/>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99937" y="3447442"/>
            <a:ext cx="14095595" cy="140955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10448986" y="-1005254"/>
            <a:ext cx="8001029" cy="9249745"/>
          </a:xfrm>
          <a:custGeom>
            <a:avLst/>
            <a:gdLst/>
            <a:ahLst/>
            <a:cxnLst/>
            <a:rect r="r" b="b" t="t" l="l"/>
            <a:pathLst>
              <a:path h="9249745" w="8001029">
                <a:moveTo>
                  <a:pt x="8001030" y="9249745"/>
                </a:moveTo>
                <a:lnTo>
                  <a:pt x="0" y="9249745"/>
                </a:lnTo>
                <a:lnTo>
                  <a:pt x="0" y="0"/>
                </a:lnTo>
                <a:lnTo>
                  <a:pt x="8001030" y="0"/>
                </a:lnTo>
                <a:lnTo>
                  <a:pt x="8001030" y="9249745"/>
                </a:lnTo>
                <a:close/>
              </a:path>
            </a:pathLst>
          </a:custGeom>
          <a:blipFill>
            <a:blip r:embed="rId4"/>
            <a:stretch>
              <a:fillRect l="0" t="0" r="0" b="0"/>
            </a:stretch>
          </a:blipFill>
        </p:spPr>
      </p:sp>
      <p:sp>
        <p:nvSpPr>
          <p:cNvPr name="Freeform 7" id="7"/>
          <p:cNvSpPr/>
          <p:nvPr/>
        </p:nvSpPr>
        <p:spPr>
          <a:xfrm flipH="false" flipV="false" rot="0">
            <a:off x="10448986" y="4793158"/>
            <a:ext cx="7839014" cy="5493842"/>
          </a:xfrm>
          <a:custGeom>
            <a:avLst/>
            <a:gdLst/>
            <a:ahLst/>
            <a:cxnLst/>
            <a:rect r="r" b="b" t="t" l="l"/>
            <a:pathLst>
              <a:path h="5493842" w="7839014">
                <a:moveTo>
                  <a:pt x="0" y="0"/>
                </a:moveTo>
                <a:lnTo>
                  <a:pt x="7839014" y="0"/>
                </a:lnTo>
                <a:lnTo>
                  <a:pt x="7839014" y="5493842"/>
                </a:lnTo>
                <a:lnTo>
                  <a:pt x="0" y="54938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007750" y="4336521"/>
            <a:ext cx="13539984" cy="1528258"/>
          </a:xfrm>
          <a:prstGeom prst="rect">
            <a:avLst/>
          </a:prstGeom>
        </p:spPr>
        <p:txBody>
          <a:bodyPr anchor="t" rtlCol="false" tIns="0" lIns="0" bIns="0" rIns="0">
            <a:spAutoFit/>
          </a:bodyPr>
          <a:lstStyle/>
          <a:p>
            <a:pPr algn="ctr">
              <a:lnSpc>
                <a:spcPts val="10502"/>
              </a:lnSpc>
            </a:pPr>
            <a:r>
              <a:rPr lang="en-US" sz="11173">
                <a:solidFill>
                  <a:srgbClr val="FFFFFF"/>
                </a:solidFill>
                <a:latin typeface="Poppins"/>
                <a:ea typeface="Poppins"/>
                <a:cs typeface="Poppins"/>
                <a:sym typeface="Poppins"/>
              </a:rPr>
              <a:t>THANK YOU!</a:t>
            </a:r>
          </a:p>
        </p:txBody>
      </p:sp>
      <p:sp>
        <p:nvSpPr>
          <p:cNvPr name="Freeform 9" id="9"/>
          <p:cNvSpPr/>
          <p:nvPr/>
        </p:nvSpPr>
        <p:spPr>
          <a:xfrm flipH="false" flipV="false" rot="-10800000">
            <a:off x="0" y="0"/>
            <a:ext cx="7839014" cy="5493842"/>
          </a:xfrm>
          <a:custGeom>
            <a:avLst/>
            <a:gdLst/>
            <a:ahLst/>
            <a:cxnLst/>
            <a:rect r="r" b="b" t="t" l="l"/>
            <a:pathLst>
              <a:path h="5493842" w="7839014">
                <a:moveTo>
                  <a:pt x="0" y="0"/>
                </a:moveTo>
                <a:lnTo>
                  <a:pt x="7839014" y="0"/>
                </a:lnTo>
                <a:lnTo>
                  <a:pt x="7839014" y="5493842"/>
                </a:lnTo>
                <a:lnTo>
                  <a:pt x="0" y="54938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sp>
        <p:nvSpPr>
          <p:cNvPr name="Freeform 2" id="2"/>
          <p:cNvSpPr/>
          <p:nvPr/>
        </p:nvSpPr>
        <p:spPr>
          <a:xfrm flipH="false" flipV="false" rot="0">
            <a:off x="-933648" y="3256111"/>
            <a:ext cx="16080018" cy="6371707"/>
          </a:xfrm>
          <a:custGeom>
            <a:avLst/>
            <a:gdLst/>
            <a:ahLst/>
            <a:cxnLst/>
            <a:rect r="r" b="b" t="t" l="l"/>
            <a:pathLst>
              <a:path h="6371707" w="16080018">
                <a:moveTo>
                  <a:pt x="0" y="0"/>
                </a:moveTo>
                <a:lnTo>
                  <a:pt x="16080017" y="0"/>
                </a:lnTo>
                <a:lnTo>
                  <a:pt x="16080017" y="6371707"/>
                </a:lnTo>
                <a:lnTo>
                  <a:pt x="0" y="6371707"/>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99937" y="3447442"/>
            <a:ext cx="14095595" cy="140955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10448986" y="-1005254"/>
            <a:ext cx="8001029" cy="9249745"/>
          </a:xfrm>
          <a:custGeom>
            <a:avLst/>
            <a:gdLst/>
            <a:ahLst/>
            <a:cxnLst/>
            <a:rect r="r" b="b" t="t" l="l"/>
            <a:pathLst>
              <a:path h="9249745" w="8001029">
                <a:moveTo>
                  <a:pt x="8001030" y="9249745"/>
                </a:moveTo>
                <a:lnTo>
                  <a:pt x="0" y="9249745"/>
                </a:lnTo>
                <a:lnTo>
                  <a:pt x="0" y="0"/>
                </a:lnTo>
                <a:lnTo>
                  <a:pt x="8001030" y="0"/>
                </a:lnTo>
                <a:lnTo>
                  <a:pt x="8001030" y="9249745"/>
                </a:lnTo>
                <a:close/>
              </a:path>
            </a:pathLst>
          </a:custGeom>
          <a:blipFill>
            <a:blip r:embed="rId4"/>
            <a:stretch>
              <a:fillRect l="0" t="0" r="0" b="0"/>
            </a:stretch>
          </a:blipFill>
        </p:spPr>
      </p:sp>
      <p:sp>
        <p:nvSpPr>
          <p:cNvPr name="Freeform 7" id="7"/>
          <p:cNvSpPr/>
          <p:nvPr/>
        </p:nvSpPr>
        <p:spPr>
          <a:xfrm flipH="false" flipV="false" rot="0">
            <a:off x="3052374" y="823787"/>
            <a:ext cx="5135622" cy="3417523"/>
          </a:xfrm>
          <a:custGeom>
            <a:avLst/>
            <a:gdLst/>
            <a:ahLst/>
            <a:cxnLst/>
            <a:rect r="r" b="b" t="t" l="l"/>
            <a:pathLst>
              <a:path h="3417523" w="5135622">
                <a:moveTo>
                  <a:pt x="0" y="0"/>
                </a:moveTo>
                <a:lnTo>
                  <a:pt x="5135621" y="0"/>
                </a:lnTo>
                <a:lnTo>
                  <a:pt x="5135621" y="3417523"/>
                </a:lnTo>
                <a:lnTo>
                  <a:pt x="0" y="3417523"/>
                </a:lnTo>
                <a:lnTo>
                  <a:pt x="0" y="0"/>
                </a:lnTo>
                <a:close/>
              </a:path>
            </a:pathLst>
          </a:custGeom>
          <a:blipFill>
            <a:blip r:embed="rId5"/>
            <a:stretch>
              <a:fillRect l="0" t="0" r="0" b="0"/>
            </a:stretch>
          </a:blipFill>
        </p:spPr>
      </p:sp>
      <p:sp>
        <p:nvSpPr>
          <p:cNvPr name="Freeform 8" id="8"/>
          <p:cNvSpPr/>
          <p:nvPr/>
        </p:nvSpPr>
        <p:spPr>
          <a:xfrm flipH="false" flipV="false" rot="0">
            <a:off x="11412112" y="823787"/>
            <a:ext cx="5135622" cy="3417523"/>
          </a:xfrm>
          <a:custGeom>
            <a:avLst/>
            <a:gdLst/>
            <a:ahLst/>
            <a:cxnLst/>
            <a:rect r="r" b="b" t="t" l="l"/>
            <a:pathLst>
              <a:path h="3417523" w="5135622">
                <a:moveTo>
                  <a:pt x="0" y="0"/>
                </a:moveTo>
                <a:lnTo>
                  <a:pt x="5135622" y="0"/>
                </a:lnTo>
                <a:lnTo>
                  <a:pt x="5135622" y="3417523"/>
                </a:lnTo>
                <a:lnTo>
                  <a:pt x="0" y="3417523"/>
                </a:lnTo>
                <a:lnTo>
                  <a:pt x="0" y="0"/>
                </a:lnTo>
                <a:close/>
              </a:path>
            </a:pathLst>
          </a:custGeom>
          <a:blipFill>
            <a:blip r:embed="rId6"/>
            <a:stretch>
              <a:fillRect l="0" t="0" r="0" b="0"/>
            </a:stretch>
          </a:blipFill>
        </p:spPr>
      </p:sp>
      <p:sp>
        <p:nvSpPr>
          <p:cNvPr name="Freeform 9" id="9"/>
          <p:cNvSpPr/>
          <p:nvPr/>
        </p:nvSpPr>
        <p:spPr>
          <a:xfrm flipH="false" flipV="false" rot="0">
            <a:off x="6903598" y="3256111"/>
            <a:ext cx="5527586" cy="3696682"/>
          </a:xfrm>
          <a:custGeom>
            <a:avLst/>
            <a:gdLst/>
            <a:ahLst/>
            <a:cxnLst/>
            <a:rect r="r" b="b" t="t" l="l"/>
            <a:pathLst>
              <a:path h="3696682" w="5527586">
                <a:moveTo>
                  <a:pt x="0" y="0"/>
                </a:moveTo>
                <a:lnTo>
                  <a:pt x="5527586" y="0"/>
                </a:lnTo>
                <a:lnTo>
                  <a:pt x="5527586" y="3696682"/>
                </a:lnTo>
                <a:lnTo>
                  <a:pt x="0" y="3696682"/>
                </a:lnTo>
                <a:lnTo>
                  <a:pt x="0" y="0"/>
                </a:lnTo>
                <a:close/>
              </a:path>
            </a:pathLst>
          </a:custGeom>
          <a:blipFill>
            <a:blip r:embed="rId7"/>
            <a:stretch>
              <a:fillRect l="0" t="0" r="0" b="0"/>
            </a:stretch>
          </a:blipFill>
        </p:spPr>
      </p:sp>
      <p:sp>
        <p:nvSpPr>
          <p:cNvPr name="TextBox 10" id="10"/>
          <p:cNvSpPr txBox="true"/>
          <p:nvPr/>
        </p:nvSpPr>
        <p:spPr>
          <a:xfrm rot="0">
            <a:off x="-543040" y="7756422"/>
            <a:ext cx="19294931" cy="960217"/>
          </a:xfrm>
          <a:prstGeom prst="rect">
            <a:avLst/>
          </a:prstGeom>
        </p:spPr>
        <p:txBody>
          <a:bodyPr anchor="t" rtlCol="false" tIns="0" lIns="0" bIns="0" rIns="0">
            <a:spAutoFit/>
          </a:bodyPr>
          <a:lstStyle/>
          <a:p>
            <a:pPr algn="ctr">
              <a:lnSpc>
                <a:spcPts val="7449"/>
              </a:lnSpc>
            </a:pPr>
            <a:r>
              <a:rPr lang="en-US" sz="5321">
                <a:solidFill>
                  <a:srgbClr val="FFFFFF"/>
                </a:solidFill>
                <a:latin typeface="Poppins"/>
                <a:ea typeface="Poppins"/>
                <a:cs typeface="Poppins"/>
                <a:sym typeface="Poppins"/>
              </a:rPr>
              <a:t>Tired of Tripping and Falling?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sp>
        <p:nvSpPr>
          <p:cNvPr name="Freeform 2" id="2"/>
          <p:cNvSpPr/>
          <p:nvPr/>
        </p:nvSpPr>
        <p:spPr>
          <a:xfrm flipH="false" flipV="false" rot="0">
            <a:off x="-230792" y="4354324"/>
            <a:ext cx="16080018" cy="6371707"/>
          </a:xfrm>
          <a:custGeom>
            <a:avLst/>
            <a:gdLst/>
            <a:ahLst/>
            <a:cxnLst/>
            <a:rect r="r" b="b" t="t" l="l"/>
            <a:pathLst>
              <a:path h="6371707" w="16080018">
                <a:moveTo>
                  <a:pt x="0" y="0"/>
                </a:moveTo>
                <a:lnTo>
                  <a:pt x="16080018" y="0"/>
                </a:lnTo>
                <a:lnTo>
                  <a:pt x="16080018" y="6371707"/>
                </a:lnTo>
                <a:lnTo>
                  <a:pt x="0" y="6371707"/>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99937" y="3447442"/>
            <a:ext cx="14095595" cy="140955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10566213" y="-1005254"/>
            <a:ext cx="7930109" cy="9249745"/>
          </a:xfrm>
          <a:custGeom>
            <a:avLst/>
            <a:gdLst/>
            <a:ahLst/>
            <a:cxnLst/>
            <a:rect r="r" b="b" t="t" l="l"/>
            <a:pathLst>
              <a:path h="9249745" w="7930109">
                <a:moveTo>
                  <a:pt x="7930109" y="9249745"/>
                </a:moveTo>
                <a:lnTo>
                  <a:pt x="0" y="9249745"/>
                </a:lnTo>
                <a:lnTo>
                  <a:pt x="0" y="0"/>
                </a:lnTo>
                <a:lnTo>
                  <a:pt x="7930109" y="0"/>
                </a:lnTo>
                <a:lnTo>
                  <a:pt x="7930109" y="9249745"/>
                </a:lnTo>
                <a:close/>
              </a:path>
            </a:pathLst>
          </a:custGeom>
          <a:blipFill>
            <a:blip r:embed="rId4"/>
            <a:stretch>
              <a:fillRect l="0" t="0" r="-894" b="0"/>
            </a:stretch>
          </a:blipFill>
        </p:spPr>
      </p:sp>
      <p:sp>
        <p:nvSpPr>
          <p:cNvPr name="Freeform 7" id="7"/>
          <p:cNvSpPr/>
          <p:nvPr/>
        </p:nvSpPr>
        <p:spPr>
          <a:xfrm flipH="false" flipV="false" rot="0">
            <a:off x="10682765" y="2626124"/>
            <a:ext cx="7605235" cy="5618368"/>
          </a:xfrm>
          <a:custGeom>
            <a:avLst/>
            <a:gdLst/>
            <a:ahLst/>
            <a:cxnLst/>
            <a:rect r="r" b="b" t="t" l="l"/>
            <a:pathLst>
              <a:path h="5618368" w="7605235">
                <a:moveTo>
                  <a:pt x="0" y="0"/>
                </a:moveTo>
                <a:lnTo>
                  <a:pt x="7605235" y="0"/>
                </a:lnTo>
                <a:lnTo>
                  <a:pt x="7605235" y="5618367"/>
                </a:lnTo>
                <a:lnTo>
                  <a:pt x="0" y="5618367"/>
                </a:lnTo>
                <a:lnTo>
                  <a:pt x="0" y="0"/>
                </a:lnTo>
                <a:close/>
              </a:path>
            </a:pathLst>
          </a:custGeom>
          <a:blipFill>
            <a:blip r:embed="rId5"/>
            <a:stretch>
              <a:fillRect l="0" t="0" r="0" b="0"/>
            </a:stretch>
          </a:blipFill>
        </p:spPr>
      </p:sp>
      <p:sp>
        <p:nvSpPr>
          <p:cNvPr name="Freeform 8" id="8"/>
          <p:cNvSpPr/>
          <p:nvPr/>
        </p:nvSpPr>
        <p:spPr>
          <a:xfrm flipH="false" flipV="false" rot="0">
            <a:off x="11925178" y="2800927"/>
            <a:ext cx="5141258" cy="3434034"/>
          </a:xfrm>
          <a:custGeom>
            <a:avLst/>
            <a:gdLst/>
            <a:ahLst/>
            <a:cxnLst/>
            <a:rect r="r" b="b" t="t" l="l"/>
            <a:pathLst>
              <a:path h="3434034" w="5141258">
                <a:moveTo>
                  <a:pt x="0" y="0"/>
                </a:moveTo>
                <a:lnTo>
                  <a:pt x="5141258" y="0"/>
                </a:lnTo>
                <a:lnTo>
                  <a:pt x="5141258" y="3434034"/>
                </a:lnTo>
                <a:lnTo>
                  <a:pt x="0" y="3434034"/>
                </a:lnTo>
                <a:lnTo>
                  <a:pt x="0" y="0"/>
                </a:lnTo>
                <a:close/>
              </a:path>
            </a:pathLst>
          </a:custGeom>
          <a:blipFill>
            <a:blip r:embed="rId6"/>
            <a:stretch>
              <a:fillRect l="-655" t="-2570" r="-2174" b="0"/>
            </a:stretch>
          </a:blipFill>
        </p:spPr>
      </p:sp>
      <p:sp>
        <p:nvSpPr>
          <p:cNvPr name="Freeform 9" id="9"/>
          <p:cNvSpPr/>
          <p:nvPr/>
        </p:nvSpPr>
        <p:spPr>
          <a:xfrm flipH="false" flipV="false" rot="0">
            <a:off x="13098930" y="-1488676"/>
            <a:ext cx="5871296" cy="4114800"/>
          </a:xfrm>
          <a:custGeom>
            <a:avLst/>
            <a:gdLst/>
            <a:ahLst/>
            <a:cxnLst/>
            <a:rect r="r" b="b" t="t" l="l"/>
            <a:pathLst>
              <a:path h="4114800" w="5871296">
                <a:moveTo>
                  <a:pt x="0" y="0"/>
                </a:moveTo>
                <a:lnTo>
                  <a:pt x="5871296" y="0"/>
                </a:lnTo>
                <a:lnTo>
                  <a:pt x="587129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28700" y="957234"/>
            <a:ext cx="8471237" cy="1192714"/>
          </a:xfrm>
          <a:prstGeom prst="rect">
            <a:avLst/>
          </a:prstGeom>
        </p:spPr>
        <p:txBody>
          <a:bodyPr anchor="t" rtlCol="false" tIns="0" lIns="0" bIns="0" rIns="0">
            <a:spAutoFit/>
          </a:bodyPr>
          <a:lstStyle/>
          <a:p>
            <a:pPr algn="l">
              <a:lnSpc>
                <a:spcPts val="8194"/>
              </a:lnSpc>
            </a:pPr>
            <a:r>
              <a:rPr lang="en-US" sz="8717">
                <a:solidFill>
                  <a:srgbClr val="FFFFFF"/>
                </a:solidFill>
                <a:latin typeface="Poppins"/>
                <a:ea typeface="Poppins"/>
                <a:cs typeface="Poppins"/>
                <a:sym typeface="Poppins"/>
              </a:rPr>
              <a:t>WHO ARE WE?</a:t>
            </a:r>
          </a:p>
        </p:txBody>
      </p:sp>
      <p:sp>
        <p:nvSpPr>
          <p:cNvPr name="TextBox 11" id="11"/>
          <p:cNvSpPr txBox="true"/>
          <p:nvPr/>
        </p:nvSpPr>
        <p:spPr>
          <a:xfrm rot="0">
            <a:off x="1028700" y="2407123"/>
            <a:ext cx="9654065" cy="3014980"/>
          </a:xfrm>
          <a:prstGeom prst="rect">
            <a:avLst/>
          </a:prstGeom>
        </p:spPr>
        <p:txBody>
          <a:bodyPr anchor="t" rtlCol="false" tIns="0" lIns="0" bIns="0" rIns="0">
            <a:spAutoFit/>
          </a:bodyPr>
          <a:lstStyle/>
          <a:p>
            <a:pPr algn="just" marL="431797" indent="-215899" lvl="1">
              <a:lnSpc>
                <a:spcPts val="2659"/>
              </a:lnSpc>
              <a:buFont typeface="Arial"/>
              <a:buChar char="•"/>
            </a:pPr>
            <a:r>
              <a:rPr lang="en-US" sz="1999" spc="109">
                <a:solidFill>
                  <a:srgbClr val="FFFFFF"/>
                </a:solidFill>
                <a:latin typeface="Poppins"/>
                <a:ea typeface="Poppins"/>
                <a:cs typeface="Poppins"/>
                <a:sym typeface="Poppins"/>
              </a:rPr>
              <a:t>SenseWave is an Augmented Reality Program that uses video feed detection to identify anomalies like potholes, uneven terrain, and  environmental hazards. </a:t>
            </a:r>
          </a:p>
          <a:p>
            <a:pPr algn="just">
              <a:lnSpc>
                <a:spcPts val="2659"/>
              </a:lnSpc>
            </a:pPr>
          </a:p>
          <a:p>
            <a:pPr algn="just" marL="431797" indent="-215899" lvl="1">
              <a:lnSpc>
                <a:spcPts val="2659"/>
              </a:lnSpc>
              <a:buFont typeface="Arial"/>
              <a:buChar char="•"/>
            </a:pPr>
            <a:r>
              <a:rPr lang="en-US" sz="1999" spc="109">
                <a:solidFill>
                  <a:srgbClr val="FFFFFF"/>
                </a:solidFill>
                <a:latin typeface="Poppins"/>
                <a:ea typeface="Poppins"/>
                <a:cs typeface="Poppins"/>
                <a:sym typeface="Poppins"/>
              </a:rPr>
              <a:t>It is a safe guard for cyclists, the disabled, and drivers to report pot holes they’ve come across. </a:t>
            </a:r>
          </a:p>
          <a:p>
            <a:pPr algn="just">
              <a:lnSpc>
                <a:spcPts val="2659"/>
              </a:lnSpc>
            </a:pPr>
          </a:p>
          <a:p>
            <a:pPr algn="just" marL="431797" indent="-215899" lvl="1">
              <a:lnSpc>
                <a:spcPts val="2659"/>
              </a:lnSpc>
              <a:buFont typeface="Arial"/>
              <a:buChar char="•"/>
            </a:pPr>
            <a:r>
              <a:rPr lang="en-US" sz="1999" spc="109">
                <a:solidFill>
                  <a:srgbClr val="FFFFFF"/>
                </a:solidFill>
                <a:latin typeface="Poppins"/>
                <a:ea typeface="Poppins"/>
                <a:cs typeface="Poppins"/>
                <a:sym typeface="Poppins"/>
              </a:rPr>
              <a:t>The data for the reports will then be collected and distributed to the nearest cities street maintenance department.</a:t>
            </a:r>
          </a:p>
        </p:txBody>
      </p:sp>
      <p:sp>
        <p:nvSpPr>
          <p:cNvPr name="TextBox 12" id="12"/>
          <p:cNvSpPr txBox="true"/>
          <p:nvPr/>
        </p:nvSpPr>
        <p:spPr>
          <a:xfrm rot="0">
            <a:off x="1028700" y="6302216"/>
            <a:ext cx="9732086" cy="318770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FFFFFF"/>
                </a:solidFill>
                <a:latin typeface="Poppins"/>
                <a:ea typeface="Poppins"/>
                <a:cs typeface="Poppins"/>
                <a:sym typeface="Poppins"/>
              </a:rPr>
              <a:t>Our mission at SenseWave is to create safe walkways, roads, and to accessiblize terrain in the day to day life. </a:t>
            </a:r>
          </a:p>
          <a:p>
            <a:pPr algn="just">
              <a:lnSpc>
                <a:spcPts val="2800"/>
              </a:lnSpc>
            </a:pPr>
          </a:p>
          <a:p>
            <a:pPr algn="just" marL="431801" indent="-215900" lvl="1">
              <a:lnSpc>
                <a:spcPts val="2800"/>
              </a:lnSpc>
              <a:buFont typeface="Arial"/>
              <a:buChar char="•"/>
            </a:pPr>
            <a:r>
              <a:rPr lang="en-US" sz="2000">
                <a:solidFill>
                  <a:srgbClr val="FFFFFF"/>
                </a:solidFill>
                <a:latin typeface="Poppins"/>
                <a:ea typeface="Poppins"/>
                <a:cs typeface="Poppins"/>
                <a:sym typeface="Poppins"/>
              </a:rPr>
              <a:t>We strive for our users to be able to use our tool on the go, reporting terrain issues and safeguarding our roadways. Their diligent efforts will help guide other users around and to be wary of the reported areas. </a:t>
            </a:r>
          </a:p>
          <a:p>
            <a:pPr algn="just">
              <a:lnSpc>
                <a:spcPts val="2800"/>
              </a:lnSpc>
            </a:pPr>
          </a:p>
          <a:p>
            <a:pPr algn="just" marL="431801" indent="-215900" lvl="1">
              <a:lnSpc>
                <a:spcPts val="2800"/>
              </a:lnSpc>
              <a:buFont typeface="Arial"/>
              <a:buChar char="•"/>
            </a:pPr>
            <a:r>
              <a:rPr lang="en-US" sz="2000">
                <a:solidFill>
                  <a:srgbClr val="FFFFFF"/>
                </a:solidFill>
                <a:latin typeface="Poppins"/>
                <a:ea typeface="Poppins"/>
                <a:cs typeface="Poppins"/>
                <a:sym typeface="Poppins"/>
              </a:rPr>
              <a:t>We also aim for cities to use SenseWay as a path to keep their roads clear of terrain issues. </a:t>
            </a:r>
          </a:p>
        </p:txBody>
      </p:sp>
      <p:sp>
        <p:nvSpPr>
          <p:cNvPr name="TextBox 13" id="13"/>
          <p:cNvSpPr txBox="true"/>
          <p:nvPr/>
        </p:nvSpPr>
        <p:spPr>
          <a:xfrm rot="0">
            <a:off x="1028700" y="5776563"/>
            <a:ext cx="2929979" cy="411896"/>
          </a:xfrm>
          <a:prstGeom prst="rect">
            <a:avLst/>
          </a:prstGeom>
        </p:spPr>
        <p:txBody>
          <a:bodyPr anchor="t" rtlCol="false" tIns="0" lIns="0" bIns="0" rIns="0">
            <a:spAutoFit/>
          </a:bodyPr>
          <a:lstStyle/>
          <a:p>
            <a:pPr algn="ctr">
              <a:lnSpc>
                <a:spcPts val="3078"/>
              </a:lnSpc>
              <a:spcBef>
                <a:spcPct val="0"/>
              </a:spcBef>
            </a:pPr>
            <a:r>
              <a:rPr lang="en-US" sz="3018" u="sng">
                <a:solidFill>
                  <a:srgbClr val="FFFFFF"/>
                </a:solidFill>
                <a:latin typeface="Prata"/>
                <a:ea typeface="Prata"/>
                <a:cs typeface="Prata"/>
                <a:sym typeface="Prata"/>
              </a:rPr>
              <a:t>OUR MISSION </a:t>
            </a:r>
          </a:p>
        </p:txBody>
      </p:sp>
      <p:sp>
        <p:nvSpPr>
          <p:cNvPr name="TextBox 14" id="14"/>
          <p:cNvSpPr txBox="true"/>
          <p:nvPr/>
        </p:nvSpPr>
        <p:spPr>
          <a:xfrm rot="0">
            <a:off x="12443298" y="5737340"/>
            <a:ext cx="4012406" cy="404616"/>
          </a:xfrm>
          <a:prstGeom prst="rect">
            <a:avLst/>
          </a:prstGeom>
        </p:spPr>
        <p:txBody>
          <a:bodyPr anchor="t" rtlCol="false" tIns="0" lIns="0" bIns="0" rIns="0">
            <a:spAutoFit/>
          </a:bodyPr>
          <a:lstStyle/>
          <a:p>
            <a:pPr algn="ctr">
              <a:lnSpc>
                <a:spcPts val="3423"/>
              </a:lnSpc>
              <a:spcBef>
                <a:spcPct val="0"/>
              </a:spcBef>
            </a:pPr>
            <a:r>
              <a:rPr lang="en-US" sz="2445">
                <a:solidFill>
                  <a:srgbClr val="1800AD"/>
                </a:solidFill>
                <a:latin typeface="Canva Sans"/>
                <a:ea typeface="Canva Sans"/>
                <a:cs typeface="Canva Sans"/>
                <a:sym typeface="Canva Sans"/>
              </a:rPr>
              <a:t>⚠️</a:t>
            </a:r>
            <a:r>
              <a:rPr lang="en-US" sz="2445">
                <a:solidFill>
                  <a:srgbClr val="1800AD"/>
                </a:solidFill>
                <a:latin typeface="Canva Sans"/>
                <a:ea typeface="Canva Sans"/>
                <a:cs typeface="Canva Sans"/>
                <a:sym typeface="Canva Sans"/>
              </a:rPr>
              <a:t> POTHOLE DETECTED!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sp>
        <p:nvSpPr>
          <p:cNvPr name="Freeform 2" id="2"/>
          <p:cNvSpPr/>
          <p:nvPr/>
        </p:nvSpPr>
        <p:spPr>
          <a:xfrm flipH="false" flipV="false" rot="0">
            <a:off x="1994494" y="-2157153"/>
            <a:ext cx="16080018" cy="6371707"/>
          </a:xfrm>
          <a:custGeom>
            <a:avLst/>
            <a:gdLst/>
            <a:ahLst/>
            <a:cxnLst/>
            <a:rect r="r" b="b" t="t" l="l"/>
            <a:pathLst>
              <a:path h="6371707" w="16080018">
                <a:moveTo>
                  <a:pt x="0" y="0"/>
                </a:moveTo>
                <a:lnTo>
                  <a:pt x="16080018" y="0"/>
                </a:lnTo>
                <a:lnTo>
                  <a:pt x="16080018" y="6371706"/>
                </a:lnTo>
                <a:lnTo>
                  <a:pt x="0" y="6371706"/>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09462" y="3447442"/>
            <a:ext cx="14095595" cy="140955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10448986" y="-1005254"/>
            <a:ext cx="8001029" cy="9249745"/>
          </a:xfrm>
          <a:custGeom>
            <a:avLst/>
            <a:gdLst/>
            <a:ahLst/>
            <a:cxnLst/>
            <a:rect r="r" b="b" t="t" l="l"/>
            <a:pathLst>
              <a:path h="9249745" w="8001029">
                <a:moveTo>
                  <a:pt x="8001030" y="9249745"/>
                </a:moveTo>
                <a:lnTo>
                  <a:pt x="0" y="9249745"/>
                </a:lnTo>
                <a:lnTo>
                  <a:pt x="0" y="0"/>
                </a:lnTo>
                <a:lnTo>
                  <a:pt x="8001030" y="0"/>
                </a:lnTo>
                <a:lnTo>
                  <a:pt x="8001030" y="9249745"/>
                </a:lnTo>
                <a:close/>
              </a:path>
            </a:pathLst>
          </a:custGeom>
          <a:blipFill>
            <a:blip r:embed="rId4"/>
            <a:stretch>
              <a:fillRect l="0" t="0" r="0" b="0"/>
            </a:stretch>
          </a:blipFill>
        </p:spPr>
      </p:sp>
      <p:grpSp>
        <p:nvGrpSpPr>
          <p:cNvPr name="Group 7" id="7"/>
          <p:cNvGrpSpPr/>
          <p:nvPr/>
        </p:nvGrpSpPr>
        <p:grpSpPr>
          <a:xfrm rot="0">
            <a:off x="10764564" y="2045924"/>
            <a:ext cx="7369874" cy="6923592"/>
            <a:chOff x="0" y="0"/>
            <a:chExt cx="1941037" cy="1823497"/>
          </a:xfrm>
        </p:grpSpPr>
        <p:sp>
          <p:nvSpPr>
            <p:cNvPr name="Freeform 8" id="8"/>
            <p:cNvSpPr/>
            <p:nvPr/>
          </p:nvSpPr>
          <p:spPr>
            <a:xfrm flipH="false" flipV="false" rot="0">
              <a:off x="0" y="0"/>
              <a:ext cx="1941037" cy="1823497"/>
            </a:xfrm>
            <a:custGeom>
              <a:avLst/>
              <a:gdLst/>
              <a:ahLst/>
              <a:cxnLst/>
              <a:rect r="r" b="b" t="t" l="l"/>
              <a:pathLst>
                <a:path h="1823497" w="1941037">
                  <a:moveTo>
                    <a:pt x="0" y="0"/>
                  </a:moveTo>
                  <a:lnTo>
                    <a:pt x="1941037" y="0"/>
                  </a:lnTo>
                  <a:lnTo>
                    <a:pt x="1941037" y="1823497"/>
                  </a:lnTo>
                  <a:lnTo>
                    <a:pt x="0" y="1823497"/>
                  </a:lnTo>
                  <a:close/>
                </a:path>
              </a:pathLst>
            </a:custGeom>
            <a:solidFill>
              <a:srgbClr val="FFFFFF"/>
            </a:solidFill>
          </p:spPr>
        </p:sp>
        <p:sp>
          <p:nvSpPr>
            <p:cNvPr name="TextBox 9" id="9"/>
            <p:cNvSpPr txBox="true"/>
            <p:nvPr/>
          </p:nvSpPr>
          <p:spPr>
            <a:xfrm>
              <a:off x="0" y="-57150"/>
              <a:ext cx="1941037" cy="1880647"/>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009784" y="2281549"/>
            <a:ext cx="6879434" cy="6452342"/>
          </a:xfrm>
          <a:custGeom>
            <a:avLst/>
            <a:gdLst/>
            <a:ahLst/>
            <a:cxnLst/>
            <a:rect r="r" b="b" t="t" l="l"/>
            <a:pathLst>
              <a:path h="6452342" w="6879434">
                <a:moveTo>
                  <a:pt x="0" y="0"/>
                </a:moveTo>
                <a:lnTo>
                  <a:pt x="6879434" y="0"/>
                </a:lnTo>
                <a:lnTo>
                  <a:pt x="6879434" y="6452342"/>
                </a:lnTo>
                <a:lnTo>
                  <a:pt x="0" y="6452342"/>
                </a:lnTo>
                <a:lnTo>
                  <a:pt x="0" y="0"/>
                </a:lnTo>
                <a:close/>
              </a:path>
            </a:pathLst>
          </a:custGeom>
          <a:blipFill>
            <a:blip r:embed="rId5"/>
            <a:stretch>
              <a:fillRect l="-993" t="0" r="-993" b="-1125"/>
            </a:stretch>
          </a:blipFill>
        </p:spPr>
      </p:sp>
      <p:sp>
        <p:nvSpPr>
          <p:cNvPr name="Freeform 11" id="11"/>
          <p:cNvSpPr/>
          <p:nvPr/>
        </p:nvSpPr>
        <p:spPr>
          <a:xfrm flipH="false" flipV="false" rot="0">
            <a:off x="12416704" y="-2157153"/>
            <a:ext cx="5871296" cy="4114800"/>
          </a:xfrm>
          <a:custGeom>
            <a:avLst/>
            <a:gdLst/>
            <a:ahLst/>
            <a:cxnLst/>
            <a:rect r="r" b="b" t="t" l="l"/>
            <a:pathLst>
              <a:path h="4114800" w="5871296">
                <a:moveTo>
                  <a:pt x="0" y="0"/>
                </a:moveTo>
                <a:lnTo>
                  <a:pt x="5871296" y="0"/>
                </a:lnTo>
                <a:lnTo>
                  <a:pt x="587129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08949" y="1280954"/>
            <a:ext cx="10040037" cy="8230929"/>
          </a:xfrm>
          <a:prstGeom prst="rect">
            <a:avLst/>
          </a:prstGeom>
        </p:spPr>
        <p:txBody>
          <a:bodyPr anchor="t" rtlCol="false" tIns="0" lIns="0" bIns="0" rIns="0">
            <a:spAutoFit/>
          </a:bodyPr>
          <a:lstStyle/>
          <a:p>
            <a:pPr algn="just">
              <a:lnSpc>
                <a:spcPts val="3601"/>
              </a:lnSpc>
            </a:pPr>
          </a:p>
          <a:p>
            <a:pPr algn="just">
              <a:lnSpc>
                <a:spcPts val="3601"/>
              </a:lnSpc>
            </a:pPr>
          </a:p>
          <a:p>
            <a:pPr algn="just" marL="555445" indent="-277722" lvl="1">
              <a:lnSpc>
                <a:spcPts val="3601"/>
              </a:lnSpc>
              <a:buFont typeface="Arial"/>
              <a:buChar char="•"/>
            </a:pPr>
            <a:r>
              <a:rPr lang="en-US" sz="2572" u="sng">
                <a:solidFill>
                  <a:srgbClr val="FFFFFF"/>
                </a:solidFill>
                <a:latin typeface="Prata"/>
                <a:ea typeface="Prata"/>
                <a:cs typeface="Prata"/>
                <a:sym typeface="Prata"/>
              </a:rPr>
              <a:t>The Languages:</a:t>
            </a:r>
            <a:r>
              <a:rPr lang="en-US" sz="2572">
                <a:solidFill>
                  <a:srgbClr val="FFFFFF"/>
                </a:solidFill>
                <a:latin typeface="Prata"/>
                <a:ea typeface="Prata"/>
                <a:cs typeface="Prata"/>
                <a:sym typeface="Prata"/>
              </a:rPr>
              <a:t> We built the demo using three core web languages:</a:t>
            </a:r>
          </a:p>
          <a:p>
            <a:pPr algn="just" marL="1110890" indent="-370297" lvl="2">
              <a:lnSpc>
                <a:spcPts val="3601"/>
              </a:lnSpc>
              <a:buFont typeface="Arial"/>
              <a:buChar char="⚬"/>
            </a:pPr>
            <a:r>
              <a:rPr lang="en-US" sz="2572">
                <a:solidFill>
                  <a:srgbClr val="FFFFFF"/>
                </a:solidFill>
                <a:latin typeface="Poppins"/>
                <a:ea typeface="Poppins"/>
                <a:cs typeface="Poppins"/>
                <a:sym typeface="Poppins"/>
              </a:rPr>
              <a:t>HTML: The structure of our app.</a:t>
            </a:r>
          </a:p>
          <a:p>
            <a:pPr algn="just" marL="1110890" indent="-370297" lvl="2">
              <a:lnSpc>
                <a:spcPts val="3601"/>
              </a:lnSpc>
              <a:buFont typeface="Arial"/>
              <a:buChar char="⚬"/>
            </a:pPr>
            <a:r>
              <a:rPr lang="en-US" sz="2572">
                <a:solidFill>
                  <a:srgbClr val="FFFFFF"/>
                </a:solidFill>
                <a:latin typeface="Poppins"/>
                <a:ea typeface="Poppins"/>
                <a:cs typeface="Poppins"/>
                <a:sym typeface="Poppins"/>
              </a:rPr>
              <a:t>CSS: The cyberpunk styling.</a:t>
            </a:r>
          </a:p>
          <a:p>
            <a:pPr algn="just" marL="1110890" indent="-370297" lvl="2">
              <a:lnSpc>
                <a:spcPts val="3601"/>
              </a:lnSpc>
              <a:buFont typeface="Arial"/>
              <a:buChar char="⚬"/>
            </a:pPr>
            <a:r>
              <a:rPr lang="en-US" sz="2572">
                <a:solidFill>
                  <a:srgbClr val="FFFFFF"/>
                </a:solidFill>
                <a:latin typeface="Poppins"/>
                <a:ea typeface="Poppins"/>
                <a:cs typeface="Poppins"/>
                <a:sym typeface="Poppins"/>
              </a:rPr>
              <a:t>JavaScript: The interactive logic.</a:t>
            </a:r>
          </a:p>
          <a:p>
            <a:pPr algn="just">
              <a:lnSpc>
                <a:spcPts val="3601"/>
              </a:lnSpc>
            </a:pPr>
          </a:p>
          <a:p>
            <a:pPr algn="just" marL="555445" indent="-277722" lvl="1">
              <a:lnSpc>
                <a:spcPts val="3601"/>
              </a:lnSpc>
              <a:buFont typeface="Arial"/>
              <a:buChar char="•"/>
            </a:pPr>
            <a:r>
              <a:rPr lang="en-US" sz="2572" u="sng">
                <a:solidFill>
                  <a:srgbClr val="FFFFFF"/>
                </a:solidFill>
                <a:latin typeface="Poppins"/>
                <a:ea typeface="Poppins"/>
                <a:cs typeface="Poppins"/>
                <a:sym typeface="Poppins"/>
              </a:rPr>
              <a:t>The "AI</a:t>
            </a:r>
            <a:r>
              <a:rPr lang="en-US" sz="2572">
                <a:solidFill>
                  <a:srgbClr val="FFFFFF"/>
                </a:solidFill>
                <a:latin typeface="Poppins"/>
                <a:ea typeface="Poppins"/>
                <a:cs typeface="Poppins"/>
                <a:sym typeface="Poppins"/>
              </a:rPr>
              <a:t>": The app's intelligence is a simulated model built in JavaScript. We trained it with pictures and descriptions you gave us to recognize grainy textures, water, and unique pothole shapes. This logic helps it avoid being confused by faces or shadows.</a:t>
            </a:r>
          </a:p>
          <a:p>
            <a:pPr algn="just">
              <a:lnSpc>
                <a:spcPts val="3601"/>
              </a:lnSpc>
            </a:pPr>
          </a:p>
          <a:p>
            <a:pPr algn="just" marL="555445" indent="-277722" lvl="1">
              <a:lnSpc>
                <a:spcPts val="3601"/>
              </a:lnSpc>
              <a:buFont typeface="Arial"/>
              <a:buChar char="•"/>
            </a:pPr>
            <a:r>
              <a:rPr lang="en-US" sz="2572" u="sng">
                <a:solidFill>
                  <a:srgbClr val="FFFFFF"/>
                </a:solidFill>
                <a:latin typeface="Poppins"/>
                <a:ea typeface="Poppins"/>
                <a:cs typeface="Poppins"/>
                <a:sym typeface="Poppins"/>
              </a:rPr>
              <a:t>How it Works:</a:t>
            </a:r>
            <a:r>
              <a:rPr lang="en-US" sz="2572">
                <a:solidFill>
                  <a:srgbClr val="FFFFFF"/>
                </a:solidFill>
                <a:latin typeface="Poppins"/>
                <a:ea typeface="Poppins"/>
                <a:cs typeface="Poppins"/>
                <a:sym typeface="Poppins"/>
              </a:rPr>
              <a:t> The camera acts as a sensor. When it detects a pothole, it generates a warning and uses your device's geolocation to capture the exact location.</a:t>
            </a:r>
          </a:p>
          <a:p>
            <a:pPr algn="just">
              <a:lnSpc>
                <a:spcPts val="3601"/>
              </a:lnSpc>
            </a:pPr>
          </a:p>
        </p:txBody>
      </p:sp>
      <p:sp>
        <p:nvSpPr>
          <p:cNvPr name="TextBox 13" id="13"/>
          <p:cNvSpPr txBox="true"/>
          <p:nvPr/>
        </p:nvSpPr>
        <p:spPr>
          <a:xfrm rot="0">
            <a:off x="9139238" y="4225507"/>
            <a:ext cx="9525" cy="1578811"/>
          </a:xfrm>
          <a:prstGeom prst="rect">
            <a:avLst/>
          </a:prstGeom>
        </p:spPr>
        <p:txBody>
          <a:bodyPr anchor="t" rtlCol="false" tIns="0" lIns="0" bIns="0" rIns="0">
            <a:spAutoFit/>
          </a:bodyPr>
          <a:lstStyle/>
          <a:p>
            <a:pPr algn="ctr">
              <a:lnSpc>
                <a:spcPts val="12203"/>
              </a:lnSpc>
              <a:spcBef>
                <a:spcPct val="0"/>
              </a:spcBef>
            </a:pPr>
          </a:p>
        </p:txBody>
      </p:sp>
      <p:sp>
        <p:nvSpPr>
          <p:cNvPr name="TextBox 14" id="14"/>
          <p:cNvSpPr txBox="true"/>
          <p:nvPr/>
        </p:nvSpPr>
        <p:spPr>
          <a:xfrm rot="0">
            <a:off x="0" y="234435"/>
            <a:ext cx="8957900" cy="1578811"/>
          </a:xfrm>
          <a:prstGeom prst="rect">
            <a:avLst/>
          </a:prstGeom>
        </p:spPr>
        <p:txBody>
          <a:bodyPr anchor="t" rtlCol="false" tIns="0" lIns="0" bIns="0" rIns="0">
            <a:spAutoFit/>
          </a:bodyPr>
          <a:lstStyle/>
          <a:p>
            <a:pPr algn="ctr">
              <a:lnSpc>
                <a:spcPts val="12203"/>
              </a:lnSpc>
              <a:spcBef>
                <a:spcPct val="0"/>
              </a:spcBef>
            </a:pPr>
            <a:r>
              <a:rPr lang="en-US" sz="8717">
                <a:solidFill>
                  <a:srgbClr val="FFFFFF"/>
                </a:solidFill>
                <a:latin typeface="Poppins"/>
                <a:ea typeface="Poppins"/>
                <a:cs typeface="Poppins"/>
                <a:sym typeface="Poppins"/>
              </a:rPr>
              <a:t>SENSEWAVE</a:t>
            </a:r>
          </a:p>
        </p:txBody>
      </p:sp>
      <p:sp>
        <p:nvSpPr>
          <p:cNvPr name="Freeform 15" id="15"/>
          <p:cNvSpPr/>
          <p:nvPr/>
        </p:nvSpPr>
        <p:spPr>
          <a:xfrm flipH="false" flipV="false" rot="-5400000">
            <a:off x="12896170" y="9847764"/>
            <a:ext cx="5871296" cy="4114800"/>
          </a:xfrm>
          <a:custGeom>
            <a:avLst/>
            <a:gdLst/>
            <a:ahLst/>
            <a:cxnLst/>
            <a:rect r="r" b="b" t="t" l="l"/>
            <a:pathLst>
              <a:path h="4114800" w="5871296">
                <a:moveTo>
                  <a:pt x="0" y="0"/>
                </a:moveTo>
                <a:lnTo>
                  <a:pt x="5871296" y="0"/>
                </a:lnTo>
                <a:lnTo>
                  <a:pt x="587129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grpSp>
        <p:nvGrpSpPr>
          <p:cNvPr name="Group 2" id="2"/>
          <p:cNvGrpSpPr/>
          <p:nvPr/>
        </p:nvGrpSpPr>
        <p:grpSpPr>
          <a:xfrm rot="0">
            <a:off x="1117300" y="6285417"/>
            <a:ext cx="7497631" cy="3456981"/>
            <a:chOff x="0" y="0"/>
            <a:chExt cx="1974685" cy="910481"/>
          </a:xfrm>
        </p:grpSpPr>
        <p:sp>
          <p:nvSpPr>
            <p:cNvPr name="Freeform 3" id="3"/>
            <p:cNvSpPr/>
            <p:nvPr/>
          </p:nvSpPr>
          <p:spPr>
            <a:xfrm flipH="false" flipV="false" rot="0">
              <a:off x="0" y="0"/>
              <a:ext cx="1974685" cy="910481"/>
            </a:xfrm>
            <a:custGeom>
              <a:avLst/>
              <a:gdLst/>
              <a:ahLst/>
              <a:cxnLst/>
              <a:rect r="r" b="b" t="t" l="l"/>
              <a:pathLst>
                <a:path h="910481" w="1974685">
                  <a:moveTo>
                    <a:pt x="0" y="0"/>
                  </a:moveTo>
                  <a:lnTo>
                    <a:pt x="1974685" y="0"/>
                  </a:lnTo>
                  <a:lnTo>
                    <a:pt x="1974685" y="910481"/>
                  </a:lnTo>
                  <a:lnTo>
                    <a:pt x="0" y="910481"/>
                  </a:lnTo>
                  <a:close/>
                </a:path>
              </a:pathLst>
            </a:custGeom>
            <a:solidFill>
              <a:srgbClr val="FFFFFF"/>
            </a:solidFill>
          </p:spPr>
        </p:sp>
        <p:sp>
          <p:nvSpPr>
            <p:cNvPr name="TextBox 4" id="4"/>
            <p:cNvSpPr txBox="true"/>
            <p:nvPr/>
          </p:nvSpPr>
          <p:spPr>
            <a:xfrm>
              <a:off x="0" y="-57150"/>
              <a:ext cx="1974685" cy="96763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029057" y="1028700"/>
            <a:ext cx="16080018" cy="6371707"/>
          </a:xfrm>
          <a:custGeom>
            <a:avLst/>
            <a:gdLst/>
            <a:ahLst/>
            <a:cxnLst/>
            <a:rect r="r" b="b" t="t" l="l"/>
            <a:pathLst>
              <a:path h="6371707" w="16080018">
                <a:moveTo>
                  <a:pt x="0" y="0"/>
                </a:moveTo>
                <a:lnTo>
                  <a:pt x="16080017" y="0"/>
                </a:lnTo>
                <a:lnTo>
                  <a:pt x="16080017" y="6371707"/>
                </a:lnTo>
                <a:lnTo>
                  <a:pt x="0" y="6371707"/>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509462" y="3447442"/>
            <a:ext cx="14095595" cy="1409559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8" id="8"/>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true" rot="0">
            <a:off x="10448986" y="-1005254"/>
            <a:ext cx="8001029" cy="9249745"/>
          </a:xfrm>
          <a:custGeom>
            <a:avLst/>
            <a:gdLst/>
            <a:ahLst/>
            <a:cxnLst/>
            <a:rect r="r" b="b" t="t" l="l"/>
            <a:pathLst>
              <a:path h="9249745" w="8001029">
                <a:moveTo>
                  <a:pt x="8001030" y="9249745"/>
                </a:moveTo>
                <a:lnTo>
                  <a:pt x="0" y="9249745"/>
                </a:lnTo>
                <a:lnTo>
                  <a:pt x="0" y="0"/>
                </a:lnTo>
                <a:lnTo>
                  <a:pt x="8001030" y="0"/>
                </a:lnTo>
                <a:lnTo>
                  <a:pt x="8001030" y="9249745"/>
                </a:lnTo>
                <a:close/>
              </a:path>
            </a:pathLst>
          </a:custGeom>
          <a:blipFill>
            <a:blip r:embed="rId4"/>
            <a:stretch>
              <a:fillRect l="0" t="0" r="0" b="0"/>
            </a:stretch>
          </a:blipFill>
        </p:spPr>
      </p:sp>
      <p:grpSp>
        <p:nvGrpSpPr>
          <p:cNvPr name="Group 10" id="10"/>
          <p:cNvGrpSpPr/>
          <p:nvPr/>
        </p:nvGrpSpPr>
        <p:grpSpPr>
          <a:xfrm rot="0">
            <a:off x="10097626" y="7041075"/>
            <a:ext cx="7297985" cy="2701324"/>
            <a:chOff x="0" y="0"/>
            <a:chExt cx="1922103" cy="711460"/>
          </a:xfrm>
        </p:grpSpPr>
        <p:sp>
          <p:nvSpPr>
            <p:cNvPr name="Freeform 11" id="11"/>
            <p:cNvSpPr/>
            <p:nvPr/>
          </p:nvSpPr>
          <p:spPr>
            <a:xfrm flipH="false" flipV="false" rot="0">
              <a:off x="0" y="0"/>
              <a:ext cx="1922103" cy="711460"/>
            </a:xfrm>
            <a:custGeom>
              <a:avLst/>
              <a:gdLst/>
              <a:ahLst/>
              <a:cxnLst/>
              <a:rect r="r" b="b" t="t" l="l"/>
              <a:pathLst>
                <a:path h="711460" w="1922103">
                  <a:moveTo>
                    <a:pt x="0" y="0"/>
                  </a:moveTo>
                  <a:lnTo>
                    <a:pt x="1922103" y="0"/>
                  </a:lnTo>
                  <a:lnTo>
                    <a:pt x="1922103" y="711460"/>
                  </a:lnTo>
                  <a:lnTo>
                    <a:pt x="0" y="711460"/>
                  </a:lnTo>
                  <a:close/>
                </a:path>
              </a:pathLst>
            </a:custGeom>
            <a:solidFill>
              <a:srgbClr val="FFFFFF"/>
            </a:solidFill>
          </p:spPr>
        </p:sp>
        <p:sp>
          <p:nvSpPr>
            <p:cNvPr name="TextBox 12" id="12"/>
            <p:cNvSpPr txBox="true"/>
            <p:nvPr/>
          </p:nvSpPr>
          <p:spPr>
            <a:xfrm>
              <a:off x="0" y="-57150"/>
              <a:ext cx="1922103" cy="76861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292542" y="7305450"/>
            <a:ext cx="6868828" cy="2206611"/>
          </a:xfrm>
          <a:custGeom>
            <a:avLst/>
            <a:gdLst/>
            <a:ahLst/>
            <a:cxnLst/>
            <a:rect r="r" b="b" t="t" l="l"/>
            <a:pathLst>
              <a:path h="2206611" w="6868828">
                <a:moveTo>
                  <a:pt x="0" y="0"/>
                </a:moveTo>
                <a:lnTo>
                  <a:pt x="6868828" y="0"/>
                </a:lnTo>
                <a:lnTo>
                  <a:pt x="6868828" y="2206611"/>
                </a:lnTo>
                <a:lnTo>
                  <a:pt x="0" y="2206611"/>
                </a:lnTo>
                <a:lnTo>
                  <a:pt x="0" y="0"/>
                </a:lnTo>
                <a:close/>
              </a:path>
            </a:pathLst>
          </a:custGeom>
          <a:blipFill>
            <a:blip r:embed="rId5"/>
            <a:stretch>
              <a:fillRect l="0" t="0" r="0" b="0"/>
            </a:stretch>
          </a:blipFill>
        </p:spPr>
      </p:sp>
      <p:sp>
        <p:nvSpPr>
          <p:cNvPr name="Freeform 14" id="14"/>
          <p:cNvSpPr/>
          <p:nvPr/>
        </p:nvSpPr>
        <p:spPr>
          <a:xfrm flipH="false" flipV="false" rot="0">
            <a:off x="1360541" y="6515755"/>
            <a:ext cx="7011150" cy="2996305"/>
          </a:xfrm>
          <a:custGeom>
            <a:avLst/>
            <a:gdLst/>
            <a:ahLst/>
            <a:cxnLst/>
            <a:rect r="r" b="b" t="t" l="l"/>
            <a:pathLst>
              <a:path h="2996305" w="7011150">
                <a:moveTo>
                  <a:pt x="0" y="0"/>
                </a:moveTo>
                <a:lnTo>
                  <a:pt x="7011150" y="0"/>
                </a:lnTo>
                <a:lnTo>
                  <a:pt x="7011150" y="2996306"/>
                </a:lnTo>
                <a:lnTo>
                  <a:pt x="0" y="2996306"/>
                </a:lnTo>
                <a:lnTo>
                  <a:pt x="0" y="0"/>
                </a:lnTo>
                <a:close/>
              </a:path>
            </a:pathLst>
          </a:custGeom>
          <a:blipFill>
            <a:blip r:embed="rId6"/>
            <a:stretch>
              <a:fillRect l="-3228" t="-57868" r="-3228" b="0"/>
            </a:stretch>
          </a:blipFill>
        </p:spPr>
      </p:sp>
      <p:sp>
        <p:nvSpPr>
          <p:cNvPr name="TextBox 15" id="15"/>
          <p:cNvSpPr txBox="true"/>
          <p:nvPr/>
        </p:nvSpPr>
        <p:spPr>
          <a:xfrm rot="0">
            <a:off x="1028700" y="1704779"/>
            <a:ext cx="10975632" cy="5695628"/>
          </a:xfrm>
          <a:prstGeom prst="rect">
            <a:avLst/>
          </a:prstGeom>
        </p:spPr>
        <p:txBody>
          <a:bodyPr anchor="t" rtlCol="false" tIns="0" lIns="0" bIns="0" rIns="0">
            <a:spAutoFit/>
          </a:bodyPr>
          <a:lstStyle/>
          <a:p>
            <a:pPr algn="just">
              <a:lnSpc>
                <a:spcPts val="3584"/>
              </a:lnSpc>
            </a:pPr>
            <a:r>
              <a:rPr lang="en-US" sz="2560" u="sng">
                <a:solidFill>
                  <a:srgbClr val="FFFFFF"/>
                </a:solidFill>
                <a:latin typeface="Poppins"/>
                <a:ea typeface="Poppins"/>
                <a:cs typeface="Poppins"/>
                <a:sym typeface="Poppins"/>
              </a:rPr>
              <a:t>The Blockchain</a:t>
            </a:r>
          </a:p>
          <a:p>
            <a:pPr algn="just">
              <a:lnSpc>
                <a:spcPts val="3584"/>
              </a:lnSpc>
            </a:pPr>
          </a:p>
          <a:p>
            <a:pPr algn="just" marL="552716" indent="-276358" lvl="1">
              <a:lnSpc>
                <a:spcPts val="3584"/>
              </a:lnSpc>
              <a:buFont typeface="Arial"/>
              <a:buChar char="•"/>
            </a:pPr>
            <a:r>
              <a:rPr lang="en-US" sz="2560">
                <a:solidFill>
                  <a:srgbClr val="FFFFFF"/>
                </a:solidFill>
                <a:latin typeface="Poppins"/>
                <a:ea typeface="Poppins"/>
                <a:cs typeface="Poppins"/>
                <a:sym typeface="Poppins"/>
              </a:rPr>
              <a:t>Solana: We used the Solana blockchain to store the pothole reports. This ensures the data is decentralized, tamper-proof, and accessible to anyone—like a city maintenance department—without a central authority.</a:t>
            </a:r>
          </a:p>
          <a:p>
            <a:pPr algn="just">
              <a:lnSpc>
                <a:spcPts val="3584"/>
              </a:lnSpc>
            </a:pPr>
          </a:p>
          <a:p>
            <a:pPr algn="just" marL="552716" indent="-276358" lvl="1">
              <a:lnSpc>
                <a:spcPts val="3584"/>
              </a:lnSpc>
              <a:buFont typeface="Arial"/>
              <a:buChar char="•"/>
            </a:pPr>
            <a:r>
              <a:rPr lang="en-US" sz="2560">
                <a:solidFill>
                  <a:srgbClr val="FFFFFF"/>
                </a:solidFill>
                <a:latin typeface="Poppins"/>
                <a:ea typeface="Poppins"/>
                <a:cs typeface="Poppins"/>
                <a:sym typeface="Poppins"/>
              </a:rPr>
              <a:t>The Result: The demo shows a complete, end-to-end process: a pothole is detected, its location is recorded, and the data is securely transmitted to a public ledger on the blockchain.</a:t>
            </a:r>
          </a:p>
          <a:p>
            <a:pPr algn="just">
              <a:lnSpc>
                <a:spcPts val="4851"/>
              </a:lnSpc>
            </a:pPr>
          </a:p>
          <a:p>
            <a:pPr algn="just">
              <a:lnSpc>
                <a:spcPts val="4851"/>
              </a:lnSpc>
            </a:pPr>
          </a:p>
        </p:txBody>
      </p:sp>
      <p:sp>
        <p:nvSpPr>
          <p:cNvPr name="Freeform 16" id="16"/>
          <p:cNvSpPr/>
          <p:nvPr/>
        </p:nvSpPr>
        <p:spPr>
          <a:xfrm flipH="false" flipV="false" rot="0">
            <a:off x="13133481" y="1028700"/>
            <a:ext cx="4842198" cy="4775618"/>
          </a:xfrm>
          <a:custGeom>
            <a:avLst/>
            <a:gdLst/>
            <a:ahLst/>
            <a:cxnLst/>
            <a:rect r="r" b="b" t="t" l="l"/>
            <a:pathLst>
              <a:path h="4775618" w="4842198">
                <a:moveTo>
                  <a:pt x="0" y="0"/>
                </a:moveTo>
                <a:lnTo>
                  <a:pt x="4842198" y="0"/>
                </a:lnTo>
                <a:lnTo>
                  <a:pt x="4842198" y="4775618"/>
                </a:lnTo>
                <a:lnTo>
                  <a:pt x="0" y="47756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028700" y="499018"/>
            <a:ext cx="11716172" cy="1192714"/>
          </a:xfrm>
          <a:prstGeom prst="rect">
            <a:avLst/>
          </a:prstGeom>
        </p:spPr>
        <p:txBody>
          <a:bodyPr anchor="t" rtlCol="false" tIns="0" lIns="0" bIns="0" rIns="0">
            <a:spAutoFit/>
          </a:bodyPr>
          <a:lstStyle/>
          <a:p>
            <a:pPr algn="l">
              <a:lnSpc>
                <a:spcPts val="8194"/>
              </a:lnSpc>
            </a:pPr>
            <a:r>
              <a:rPr lang="en-US" sz="8717">
                <a:solidFill>
                  <a:srgbClr val="FFFFFF"/>
                </a:solidFill>
                <a:latin typeface="Poppins"/>
                <a:ea typeface="Poppins"/>
                <a:cs typeface="Poppins"/>
                <a:sym typeface="Poppins"/>
              </a:rPr>
              <a:t>SALONA BLOCKCHAIN</a:t>
            </a:r>
          </a:p>
        </p:txBody>
      </p:sp>
      <p:sp>
        <p:nvSpPr>
          <p:cNvPr name="TextBox 18" id="18"/>
          <p:cNvSpPr txBox="true"/>
          <p:nvPr/>
        </p:nvSpPr>
        <p:spPr>
          <a:xfrm rot="0">
            <a:off x="9139238" y="4225507"/>
            <a:ext cx="9525" cy="1578811"/>
          </a:xfrm>
          <a:prstGeom prst="rect">
            <a:avLst/>
          </a:prstGeom>
        </p:spPr>
        <p:txBody>
          <a:bodyPr anchor="t" rtlCol="false" tIns="0" lIns="0" bIns="0" rIns="0">
            <a:spAutoFit/>
          </a:bodyPr>
          <a:lstStyle/>
          <a:p>
            <a:pPr algn="ctr">
              <a:lnSpc>
                <a:spcPts val="1220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sp>
        <p:nvSpPr>
          <p:cNvPr name="Freeform 2" id="2"/>
          <p:cNvSpPr/>
          <p:nvPr/>
        </p:nvSpPr>
        <p:spPr>
          <a:xfrm flipH="false" flipV="false" rot="0">
            <a:off x="3029057" y="1028700"/>
            <a:ext cx="16080018" cy="6371707"/>
          </a:xfrm>
          <a:custGeom>
            <a:avLst/>
            <a:gdLst/>
            <a:ahLst/>
            <a:cxnLst/>
            <a:rect r="r" b="b" t="t" l="l"/>
            <a:pathLst>
              <a:path h="6371707" w="16080018">
                <a:moveTo>
                  <a:pt x="0" y="0"/>
                </a:moveTo>
                <a:lnTo>
                  <a:pt x="16080017" y="0"/>
                </a:lnTo>
                <a:lnTo>
                  <a:pt x="16080017" y="6371707"/>
                </a:lnTo>
                <a:lnTo>
                  <a:pt x="0" y="6371707"/>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99937" y="3447442"/>
            <a:ext cx="14095595" cy="140955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10634085" y="-692933"/>
            <a:ext cx="8001029" cy="9249745"/>
          </a:xfrm>
          <a:custGeom>
            <a:avLst/>
            <a:gdLst/>
            <a:ahLst/>
            <a:cxnLst/>
            <a:rect r="r" b="b" t="t" l="l"/>
            <a:pathLst>
              <a:path h="9249745" w="8001029">
                <a:moveTo>
                  <a:pt x="8001029" y="9249745"/>
                </a:moveTo>
                <a:lnTo>
                  <a:pt x="0" y="9249745"/>
                </a:lnTo>
                <a:lnTo>
                  <a:pt x="0" y="0"/>
                </a:lnTo>
                <a:lnTo>
                  <a:pt x="8001029" y="0"/>
                </a:lnTo>
                <a:lnTo>
                  <a:pt x="8001029" y="9249745"/>
                </a:lnTo>
                <a:close/>
              </a:path>
            </a:pathLst>
          </a:custGeom>
          <a:blipFill>
            <a:blip r:embed="rId4"/>
            <a:stretch>
              <a:fillRect l="0" t="0" r="0" b="0"/>
            </a:stretch>
          </a:blipFill>
        </p:spPr>
      </p:sp>
      <p:grpSp>
        <p:nvGrpSpPr>
          <p:cNvPr name="Group 7" id="7"/>
          <p:cNvGrpSpPr/>
          <p:nvPr/>
        </p:nvGrpSpPr>
        <p:grpSpPr>
          <a:xfrm rot="0">
            <a:off x="523978" y="1479050"/>
            <a:ext cx="5369946" cy="6228828"/>
            <a:chOff x="0" y="0"/>
            <a:chExt cx="1414307" cy="1640514"/>
          </a:xfrm>
        </p:grpSpPr>
        <p:sp>
          <p:nvSpPr>
            <p:cNvPr name="Freeform 8" id="8"/>
            <p:cNvSpPr/>
            <p:nvPr/>
          </p:nvSpPr>
          <p:spPr>
            <a:xfrm flipH="false" flipV="false" rot="0">
              <a:off x="0" y="0"/>
              <a:ext cx="1414307" cy="1640514"/>
            </a:xfrm>
            <a:custGeom>
              <a:avLst/>
              <a:gdLst/>
              <a:ahLst/>
              <a:cxnLst/>
              <a:rect r="r" b="b" t="t" l="l"/>
              <a:pathLst>
                <a:path h="1640514" w="1414307">
                  <a:moveTo>
                    <a:pt x="0" y="0"/>
                  </a:moveTo>
                  <a:lnTo>
                    <a:pt x="1414307" y="0"/>
                  </a:lnTo>
                  <a:lnTo>
                    <a:pt x="1414307" y="1640514"/>
                  </a:lnTo>
                  <a:lnTo>
                    <a:pt x="0" y="1640514"/>
                  </a:lnTo>
                  <a:close/>
                </a:path>
              </a:pathLst>
            </a:custGeom>
            <a:solidFill>
              <a:srgbClr val="FFFFFF"/>
            </a:solidFill>
          </p:spPr>
        </p:sp>
        <p:sp>
          <p:nvSpPr>
            <p:cNvPr name="TextBox 9" id="9"/>
            <p:cNvSpPr txBox="true"/>
            <p:nvPr/>
          </p:nvSpPr>
          <p:spPr>
            <a:xfrm>
              <a:off x="0" y="-57150"/>
              <a:ext cx="1414307" cy="16976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12709" y="1786522"/>
            <a:ext cx="4856010" cy="5613885"/>
          </a:xfrm>
          <a:custGeom>
            <a:avLst/>
            <a:gdLst/>
            <a:ahLst/>
            <a:cxnLst/>
            <a:rect r="r" b="b" t="t" l="l"/>
            <a:pathLst>
              <a:path h="5613885" w="4856010">
                <a:moveTo>
                  <a:pt x="0" y="0"/>
                </a:moveTo>
                <a:lnTo>
                  <a:pt x="4856011" y="0"/>
                </a:lnTo>
                <a:lnTo>
                  <a:pt x="4856011" y="5613885"/>
                </a:lnTo>
                <a:lnTo>
                  <a:pt x="0" y="5613885"/>
                </a:lnTo>
                <a:lnTo>
                  <a:pt x="0" y="0"/>
                </a:lnTo>
                <a:close/>
              </a:path>
            </a:pathLst>
          </a:custGeom>
          <a:blipFill>
            <a:blip r:embed="rId5"/>
            <a:stretch>
              <a:fillRect l="0" t="0" r="0" b="0"/>
            </a:stretch>
          </a:blipFill>
        </p:spPr>
      </p:sp>
      <p:grpSp>
        <p:nvGrpSpPr>
          <p:cNvPr name="Group 11" id="11"/>
          <p:cNvGrpSpPr/>
          <p:nvPr/>
        </p:nvGrpSpPr>
        <p:grpSpPr>
          <a:xfrm rot="0">
            <a:off x="4997823" y="4014672"/>
            <a:ext cx="4901465" cy="6092188"/>
            <a:chOff x="0" y="0"/>
            <a:chExt cx="1290921" cy="1604527"/>
          </a:xfrm>
        </p:grpSpPr>
        <p:sp>
          <p:nvSpPr>
            <p:cNvPr name="Freeform 12" id="12"/>
            <p:cNvSpPr/>
            <p:nvPr/>
          </p:nvSpPr>
          <p:spPr>
            <a:xfrm flipH="false" flipV="false" rot="0">
              <a:off x="0" y="0"/>
              <a:ext cx="1290921" cy="1604527"/>
            </a:xfrm>
            <a:custGeom>
              <a:avLst/>
              <a:gdLst/>
              <a:ahLst/>
              <a:cxnLst/>
              <a:rect r="r" b="b" t="t" l="l"/>
              <a:pathLst>
                <a:path h="1604527" w="1290921">
                  <a:moveTo>
                    <a:pt x="0" y="0"/>
                  </a:moveTo>
                  <a:lnTo>
                    <a:pt x="1290921" y="0"/>
                  </a:lnTo>
                  <a:lnTo>
                    <a:pt x="1290921" y="1604527"/>
                  </a:lnTo>
                  <a:lnTo>
                    <a:pt x="0" y="1604527"/>
                  </a:lnTo>
                  <a:close/>
                </a:path>
              </a:pathLst>
            </a:custGeom>
            <a:solidFill>
              <a:srgbClr val="FFFFFF"/>
            </a:solidFill>
          </p:spPr>
        </p:sp>
        <p:sp>
          <p:nvSpPr>
            <p:cNvPr name="TextBox 13" id="13"/>
            <p:cNvSpPr txBox="true"/>
            <p:nvPr/>
          </p:nvSpPr>
          <p:spPr>
            <a:xfrm>
              <a:off x="0" y="-57150"/>
              <a:ext cx="1290921" cy="1661677"/>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5239279" y="4214553"/>
            <a:ext cx="4340474" cy="5692425"/>
          </a:xfrm>
          <a:custGeom>
            <a:avLst/>
            <a:gdLst/>
            <a:ahLst/>
            <a:cxnLst/>
            <a:rect r="r" b="b" t="t" l="l"/>
            <a:pathLst>
              <a:path h="5692425" w="4340474">
                <a:moveTo>
                  <a:pt x="0" y="0"/>
                </a:moveTo>
                <a:lnTo>
                  <a:pt x="4340474" y="0"/>
                </a:lnTo>
                <a:lnTo>
                  <a:pt x="4340474" y="5692425"/>
                </a:lnTo>
                <a:lnTo>
                  <a:pt x="0" y="5692425"/>
                </a:lnTo>
                <a:lnTo>
                  <a:pt x="0" y="0"/>
                </a:lnTo>
                <a:close/>
              </a:path>
            </a:pathLst>
          </a:custGeom>
          <a:blipFill>
            <a:blip r:embed="rId6"/>
            <a:stretch>
              <a:fillRect l="0" t="0" r="0" b="0"/>
            </a:stretch>
          </a:blipFill>
        </p:spPr>
      </p:sp>
      <p:sp>
        <p:nvSpPr>
          <p:cNvPr name="Freeform 15" id="15"/>
          <p:cNvSpPr/>
          <p:nvPr/>
        </p:nvSpPr>
        <p:spPr>
          <a:xfrm flipH="false" flipV="false" rot="0">
            <a:off x="-1029937" y="7551643"/>
            <a:ext cx="5871296" cy="4114800"/>
          </a:xfrm>
          <a:custGeom>
            <a:avLst/>
            <a:gdLst/>
            <a:ahLst/>
            <a:cxnLst/>
            <a:rect r="r" b="b" t="t" l="l"/>
            <a:pathLst>
              <a:path h="4114800" w="5871296">
                <a:moveTo>
                  <a:pt x="0" y="0"/>
                </a:moveTo>
                <a:lnTo>
                  <a:pt x="5871296" y="0"/>
                </a:lnTo>
                <a:lnTo>
                  <a:pt x="587129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893924" y="-100128"/>
            <a:ext cx="5871296" cy="4114800"/>
          </a:xfrm>
          <a:custGeom>
            <a:avLst/>
            <a:gdLst/>
            <a:ahLst/>
            <a:cxnLst/>
            <a:rect r="r" b="b" t="t" l="l"/>
            <a:pathLst>
              <a:path h="4114800" w="5871296">
                <a:moveTo>
                  <a:pt x="0" y="0"/>
                </a:moveTo>
                <a:lnTo>
                  <a:pt x="5871296" y="0"/>
                </a:lnTo>
                <a:lnTo>
                  <a:pt x="587129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3497538" y="260465"/>
            <a:ext cx="8471237" cy="1080579"/>
          </a:xfrm>
          <a:prstGeom prst="rect">
            <a:avLst/>
          </a:prstGeom>
        </p:spPr>
        <p:txBody>
          <a:bodyPr anchor="t" rtlCol="false" tIns="0" lIns="0" bIns="0" rIns="0">
            <a:spAutoFit/>
          </a:bodyPr>
          <a:lstStyle/>
          <a:p>
            <a:pPr algn="l">
              <a:lnSpc>
                <a:spcPts val="7442"/>
              </a:lnSpc>
            </a:pPr>
            <a:r>
              <a:rPr lang="en-US" sz="7917">
                <a:solidFill>
                  <a:srgbClr val="FFFFFF"/>
                </a:solidFill>
                <a:latin typeface="Poppins"/>
                <a:ea typeface="Poppins"/>
                <a:cs typeface="Poppins"/>
                <a:sym typeface="Poppins"/>
              </a:rPr>
              <a:t>PROTOTYPE</a:t>
            </a:r>
          </a:p>
        </p:txBody>
      </p:sp>
      <p:sp>
        <p:nvSpPr>
          <p:cNvPr name="Freeform 18" id="18"/>
          <p:cNvSpPr/>
          <p:nvPr/>
        </p:nvSpPr>
        <p:spPr>
          <a:xfrm flipH="false" flipV="false" rot="0">
            <a:off x="10634085" y="0"/>
            <a:ext cx="6792079" cy="8792335"/>
          </a:xfrm>
          <a:custGeom>
            <a:avLst/>
            <a:gdLst/>
            <a:ahLst/>
            <a:cxnLst/>
            <a:rect r="r" b="b" t="t" l="l"/>
            <a:pathLst>
              <a:path h="8792335" w="6792079">
                <a:moveTo>
                  <a:pt x="0" y="0"/>
                </a:moveTo>
                <a:lnTo>
                  <a:pt x="6792079" y="0"/>
                </a:lnTo>
                <a:lnTo>
                  <a:pt x="6792079" y="8792335"/>
                </a:lnTo>
                <a:lnTo>
                  <a:pt x="0" y="8792335"/>
                </a:lnTo>
                <a:lnTo>
                  <a:pt x="0" y="0"/>
                </a:lnTo>
                <a:close/>
              </a:path>
            </a:pathLst>
          </a:custGeom>
          <a:blipFill>
            <a:blip r:embed="rId9"/>
            <a:stretch>
              <a:fillRect l="0" t="0" r="0" b="0"/>
            </a:stretch>
          </a:blipFill>
        </p:spPr>
      </p:sp>
      <p:sp>
        <p:nvSpPr>
          <p:cNvPr name="Freeform 19" id="19"/>
          <p:cNvSpPr/>
          <p:nvPr/>
        </p:nvSpPr>
        <p:spPr>
          <a:xfrm flipH="false" flipV="false" rot="0">
            <a:off x="10634085" y="8357978"/>
            <a:ext cx="6792079" cy="1800644"/>
          </a:xfrm>
          <a:custGeom>
            <a:avLst/>
            <a:gdLst/>
            <a:ahLst/>
            <a:cxnLst/>
            <a:rect r="r" b="b" t="t" l="l"/>
            <a:pathLst>
              <a:path h="1800644" w="6792079">
                <a:moveTo>
                  <a:pt x="0" y="0"/>
                </a:moveTo>
                <a:lnTo>
                  <a:pt x="6792079" y="0"/>
                </a:lnTo>
                <a:lnTo>
                  <a:pt x="6792079" y="1800644"/>
                </a:lnTo>
                <a:lnTo>
                  <a:pt x="0" y="1800644"/>
                </a:lnTo>
                <a:lnTo>
                  <a:pt x="0" y="0"/>
                </a:lnTo>
                <a:close/>
              </a:path>
            </a:pathLst>
          </a:custGeom>
          <a:blipFill>
            <a:blip r:embed="rId10"/>
            <a:stretch>
              <a:fillRect l="0" t="0" r="-6791" b="-76234"/>
            </a:stretch>
          </a:blipFill>
        </p:spPr>
      </p:sp>
      <p:sp>
        <p:nvSpPr>
          <p:cNvPr name="TextBox 20" id="20"/>
          <p:cNvSpPr txBox="true"/>
          <p:nvPr/>
        </p:nvSpPr>
        <p:spPr>
          <a:xfrm rot="0">
            <a:off x="9139238" y="4225507"/>
            <a:ext cx="9525" cy="1578811"/>
          </a:xfrm>
          <a:prstGeom prst="rect">
            <a:avLst/>
          </a:prstGeom>
        </p:spPr>
        <p:txBody>
          <a:bodyPr anchor="t" rtlCol="false" tIns="0" lIns="0" bIns="0" rIns="0">
            <a:spAutoFit/>
          </a:bodyPr>
          <a:lstStyle/>
          <a:p>
            <a:pPr algn="ctr">
              <a:lnSpc>
                <a:spcPts val="1220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sp>
        <p:nvSpPr>
          <p:cNvPr name="Freeform 2" id="2"/>
          <p:cNvSpPr/>
          <p:nvPr/>
        </p:nvSpPr>
        <p:spPr>
          <a:xfrm flipH="false" flipV="false" rot="0">
            <a:off x="3029057" y="1028700"/>
            <a:ext cx="16080018" cy="6371707"/>
          </a:xfrm>
          <a:custGeom>
            <a:avLst/>
            <a:gdLst/>
            <a:ahLst/>
            <a:cxnLst/>
            <a:rect r="r" b="b" t="t" l="l"/>
            <a:pathLst>
              <a:path h="6371707" w="16080018">
                <a:moveTo>
                  <a:pt x="0" y="0"/>
                </a:moveTo>
                <a:lnTo>
                  <a:pt x="16080017" y="0"/>
                </a:lnTo>
                <a:lnTo>
                  <a:pt x="16080017" y="6371707"/>
                </a:lnTo>
                <a:lnTo>
                  <a:pt x="0" y="6371707"/>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09462" y="3447442"/>
            <a:ext cx="14095595" cy="140955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10448986" y="-1005254"/>
            <a:ext cx="8001029" cy="9249745"/>
          </a:xfrm>
          <a:custGeom>
            <a:avLst/>
            <a:gdLst/>
            <a:ahLst/>
            <a:cxnLst/>
            <a:rect r="r" b="b" t="t" l="l"/>
            <a:pathLst>
              <a:path h="9249745" w="8001029">
                <a:moveTo>
                  <a:pt x="8001030" y="9249745"/>
                </a:moveTo>
                <a:lnTo>
                  <a:pt x="0" y="9249745"/>
                </a:lnTo>
                <a:lnTo>
                  <a:pt x="0" y="0"/>
                </a:lnTo>
                <a:lnTo>
                  <a:pt x="8001030" y="0"/>
                </a:lnTo>
                <a:lnTo>
                  <a:pt x="8001030" y="9249745"/>
                </a:lnTo>
                <a:close/>
              </a:path>
            </a:pathLst>
          </a:custGeom>
          <a:blipFill>
            <a:blip r:embed="rId4"/>
            <a:stretch>
              <a:fillRect l="0" t="0" r="0" b="0"/>
            </a:stretch>
          </a:blipFill>
        </p:spPr>
      </p:sp>
      <p:sp>
        <p:nvSpPr>
          <p:cNvPr name="TextBox 7" id="7"/>
          <p:cNvSpPr txBox="true"/>
          <p:nvPr/>
        </p:nvSpPr>
        <p:spPr>
          <a:xfrm rot="0">
            <a:off x="1028700" y="2705677"/>
            <a:ext cx="16230600" cy="6532304"/>
          </a:xfrm>
          <a:prstGeom prst="rect">
            <a:avLst/>
          </a:prstGeom>
        </p:spPr>
        <p:txBody>
          <a:bodyPr anchor="t" rtlCol="false" tIns="0" lIns="0" bIns="0" rIns="0">
            <a:spAutoFit/>
          </a:bodyPr>
          <a:lstStyle/>
          <a:p>
            <a:pPr algn="just">
              <a:lnSpc>
                <a:spcPts val="4301"/>
              </a:lnSpc>
            </a:pPr>
            <a:r>
              <a:rPr lang="en-US" sz="3072" u="sng">
                <a:solidFill>
                  <a:srgbClr val="FFFFFF"/>
                </a:solidFill>
                <a:latin typeface="Poppins"/>
                <a:ea typeface="Poppins"/>
                <a:cs typeface="Poppins"/>
                <a:sym typeface="Poppins"/>
              </a:rPr>
              <a:t>Why Augmented Reality?</a:t>
            </a:r>
            <a:r>
              <a:rPr lang="en-US" sz="3072">
                <a:solidFill>
                  <a:srgbClr val="FFFFFF"/>
                </a:solidFill>
                <a:latin typeface="Poppins"/>
                <a:ea typeface="Poppins"/>
                <a:cs typeface="Poppins"/>
                <a:sym typeface="Poppins"/>
              </a:rPr>
              <a:t> </a:t>
            </a:r>
          </a:p>
          <a:p>
            <a:pPr algn="just" marL="663392" indent="-331696" lvl="1">
              <a:lnSpc>
                <a:spcPts val="4301"/>
              </a:lnSpc>
              <a:buFont typeface="Arial"/>
              <a:buChar char="•"/>
            </a:pPr>
            <a:r>
              <a:rPr lang="en-US" sz="3072">
                <a:solidFill>
                  <a:srgbClr val="FFFFFF"/>
                </a:solidFill>
                <a:latin typeface="Poppins"/>
                <a:ea typeface="Poppins"/>
                <a:cs typeface="Poppins"/>
                <a:sym typeface="Poppins"/>
              </a:rPr>
              <a:t>We chose AR because it's the fastest way to get critical information to a user. It overlays warnings directly onto the road, making them impossible to miss.</a:t>
            </a:r>
          </a:p>
          <a:p>
            <a:pPr algn="just">
              <a:lnSpc>
                <a:spcPts val="4301"/>
              </a:lnSpc>
            </a:pPr>
          </a:p>
          <a:p>
            <a:pPr algn="just">
              <a:lnSpc>
                <a:spcPts val="4301"/>
              </a:lnSpc>
            </a:pPr>
            <a:r>
              <a:rPr lang="en-US" sz="3072" u="sng">
                <a:solidFill>
                  <a:srgbClr val="FFFFFF"/>
                </a:solidFill>
                <a:latin typeface="Poppins"/>
                <a:ea typeface="Poppins"/>
                <a:cs typeface="Poppins"/>
                <a:sym typeface="Poppins"/>
              </a:rPr>
              <a:t>Our Plan</a:t>
            </a:r>
          </a:p>
          <a:p>
            <a:pPr algn="just" marL="663392" indent="-331696" lvl="1">
              <a:lnSpc>
                <a:spcPts val="4301"/>
              </a:lnSpc>
              <a:buFont typeface="Arial"/>
              <a:buChar char="•"/>
            </a:pPr>
            <a:r>
              <a:rPr lang="en-US" sz="3072">
                <a:solidFill>
                  <a:srgbClr val="FFFFFF"/>
                </a:solidFill>
                <a:latin typeface="Poppins"/>
                <a:ea typeface="Poppins"/>
                <a:cs typeface="Poppins"/>
                <a:sym typeface="Poppins"/>
              </a:rPr>
              <a:t> We started with a multi-language approach using C#, Python, and Unity to build a robust system.</a:t>
            </a:r>
          </a:p>
          <a:p>
            <a:pPr algn="just">
              <a:lnSpc>
                <a:spcPts val="4301"/>
              </a:lnSpc>
            </a:pPr>
          </a:p>
          <a:p>
            <a:pPr algn="just">
              <a:lnSpc>
                <a:spcPts val="4301"/>
              </a:lnSpc>
            </a:pPr>
            <a:r>
              <a:rPr lang="en-US" sz="3072" u="sng">
                <a:solidFill>
                  <a:srgbClr val="FFFFFF"/>
                </a:solidFill>
                <a:latin typeface="Poppins"/>
                <a:ea typeface="Poppins"/>
                <a:cs typeface="Poppins"/>
                <a:sym typeface="Poppins"/>
              </a:rPr>
              <a:t>The Demo</a:t>
            </a:r>
          </a:p>
          <a:p>
            <a:pPr algn="just" marL="663392" indent="-331696" lvl="1">
              <a:lnSpc>
                <a:spcPts val="4301"/>
              </a:lnSpc>
              <a:buFont typeface="Arial"/>
              <a:buChar char="•"/>
            </a:pPr>
            <a:r>
              <a:rPr lang="en-US" sz="3072">
                <a:solidFill>
                  <a:srgbClr val="FFFFFF"/>
                </a:solidFill>
                <a:latin typeface="Poppins"/>
                <a:ea typeface="Poppins"/>
                <a:cs typeface="Poppins"/>
                <a:sym typeface="Poppins"/>
              </a:rPr>
              <a:t>Our Challenge: We faced technical issues linking our code with Unity, so we pivoted to a web-based demo for a reliable presentation.</a:t>
            </a:r>
          </a:p>
          <a:p>
            <a:pPr algn="just">
              <a:lnSpc>
                <a:spcPts val="4301"/>
              </a:lnSpc>
            </a:pPr>
          </a:p>
        </p:txBody>
      </p:sp>
      <p:sp>
        <p:nvSpPr>
          <p:cNvPr name="Freeform 8" id="8"/>
          <p:cNvSpPr/>
          <p:nvPr/>
        </p:nvSpPr>
        <p:spPr>
          <a:xfrm flipH="false" flipV="false" rot="0">
            <a:off x="11439946" y="190688"/>
            <a:ext cx="3604507" cy="2743362"/>
          </a:xfrm>
          <a:custGeom>
            <a:avLst/>
            <a:gdLst/>
            <a:ahLst/>
            <a:cxnLst/>
            <a:rect r="r" b="b" t="t" l="l"/>
            <a:pathLst>
              <a:path h="2743362" w="3604507">
                <a:moveTo>
                  <a:pt x="0" y="0"/>
                </a:moveTo>
                <a:lnTo>
                  <a:pt x="3604507" y="0"/>
                </a:lnTo>
                <a:lnTo>
                  <a:pt x="3604507" y="2743362"/>
                </a:lnTo>
                <a:lnTo>
                  <a:pt x="0" y="2743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1032687"/>
            <a:ext cx="8471237" cy="1192714"/>
          </a:xfrm>
          <a:prstGeom prst="rect">
            <a:avLst/>
          </a:prstGeom>
        </p:spPr>
        <p:txBody>
          <a:bodyPr anchor="t" rtlCol="false" tIns="0" lIns="0" bIns="0" rIns="0">
            <a:spAutoFit/>
          </a:bodyPr>
          <a:lstStyle/>
          <a:p>
            <a:pPr algn="l">
              <a:lnSpc>
                <a:spcPts val="8194"/>
              </a:lnSpc>
            </a:pPr>
            <a:r>
              <a:rPr lang="en-US" sz="8717">
                <a:solidFill>
                  <a:srgbClr val="FFFFFF"/>
                </a:solidFill>
                <a:latin typeface="Poppins"/>
                <a:ea typeface="Poppins"/>
                <a:cs typeface="Poppins"/>
                <a:sym typeface="Poppins"/>
              </a:rPr>
              <a:t>INITIAL STEPS</a:t>
            </a:r>
          </a:p>
        </p:txBody>
      </p:sp>
      <p:sp>
        <p:nvSpPr>
          <p:cNvPr name="TextBox 10" id="10"/>
          <p:cNvSpPr txBox="true"/>
          <p:nvPr/>
        </p:nvSpPr>
        <p:spPr>
          <a:xfrm rot="0">
            <a:off x="9139238" y="4225507"/>
            <a:ext cx="9525" cy="1578811"/>
          </a:xfrm>
          <a:prstGeom prst="rect">
            <a:avLst/>
          </a:prstGeom>
        </p:spPr>
        <p:txBody>
          <a:bodyPr anchor="t" rtlCol="false" tIns="0" lIns="0" bIns="0" rIns="0">
            <a:spAutoFit/>
          </a:bodyPr>
          <a:lstStyle/>
          <a:p>
            <a:pPr algn="ctr">
              <a:lnSpc>
                <a:spcPts val="1220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sp>
        <p:nvSpPr>
          <p:cNvPr name="Freeform 2" id="2"/>
          <p:cNvSpPr/>
          <p:nvPr/>
        </p:nvSpPr>
        <p:spPr>
          <a:xfrm flipH="false" flipV="false" rot="0">
            <a:off x="3009537" y="1028700"/>
            <a:ext cx="16080018" cy="6371707"/>
          </a:xfrm>
          <a:custGeom>
            <a:avLst/>
            <a:gdLst/>
            <a:ahLst/>
            <a:cxnLst/>
            <a:rect r="r" b="b" t="t" l="l"/>
            <a:pathLst>
              <a:path h="6371707" w="16080018">
                <a:moveTo>
                  <a:pt x="0" y="0"/>
                </a:moveTo>
                <a:lnTo>
                  <a:pt x="16080017" y="0"/>
                </a:lnTo>
                <a:lnTo>
                  <a:pt x="16080017" y="6371707"/>
                </a:lnTo>
                <a:lnTo>
                  <a:pt x="0" y="6371707"/>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99937" y="3447442"/>
            <a:ext cx="14095595" cy="140955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10448986" y="-1005254"/>
            <a:ext cx="8001029" cy="9249745"/>
          </a:xfrm>
          <a:custGeom>
            <a:avLst/>
            <a:gdLst/>
            <a:ahLst/>
            <a:cxnLst/>
            <a:rect r="r" b="b" t="t" l="l"/>
            <a:pathLst>
              <a:path h="9249745" w="8001029">
                <a:moveTo>
                  <a:pt x="8001030" y="9249745"/>
                </a:moveTo>
                <a:lnTo>
                  <a:pt x="0" y="9249745"/>
                </a:lnTo>
                <a:lnTo>
                  <a:pt x="0" y="0"/>
                </a:lnTo>
                <a:lnTo>
                  <a:pt x="8001030" y="0"/>
                </a:lnTo>
                <a:lnTo>
                  <a:pt x="8001030" y="9249745"/>
                </a:lnTo>
                <a:close/>
              </a:path>
            </a:pathLst>
          </a:custGeom>
          <a:blipFill>
            <a:blip r:embed="rId4"/>
            <a:stretch>
              <a:fillRect l="0" t="0" r="0" b="0"/>
            </a:stretch>
          </a:blipFill>
        </p:spPr>
      </p:sp>
      <p:sp>
        <p:nvSpPr>
          <p:cNvPr name="TextBox 7" id="7"/>
          <p:cNvSpPr txBox="true"/>
          <p:nvPr/>
        </p:nvSpPr>
        <p:spPr>
          <a:xfrm rot="0">
            <a:off x="9139238" y="4225507"/>
            <a:ext cx="9525" cy="1578811"/>
          </a:xfrm>
          <a:prstGeom prst="rect">
            <a:avLst/>
          </a:prstGeom>
        </p:spPr>
        <p:txBody>
          <a:bodyPr anchor="t" rtlCol="false" tIns="0" lIns="0" bIns="0" rIns="0">
            <a:spAutoFit/>
          </a:bodyPr>
          <a:lstStyle/>
          <a:p>
            <a:pPr algn="ctr">
              <a:lnSpc>
                <a:spcPts val="12203"/>
              </a:lnSpc>
              <a:spcBef>
                <a:spcPct val="0"/>
              </a:spcBef>
            </a:pPr>
          </a:p>
        </p:txBody>
      </p:sp>
      <p:sp>
        <p:nvSpPr>
          <p:cNvPr name="TextBox 8" id="8"/>
          <p:cNvSpPr txBox="true"/>
          <p:nvPr/>
        </p:nvSpPr>
        <p:spPr>
          <a:xfrm rot="0">
            <a:off x="7899758" y="5728118"/>
            <a:ext cx="9732086" cy="508059"/>
          </a:xfrm>
          <a:prstGeom prst="rect">
            <a:avLst/>
          </a:prstGeom>
        </p:spPr>
        <p:txBody>
          <a:bodyPr anchor="t" rtlCol="false" tIns="0" lIns="0" bIns="0" rIns="0">
            <a:spAutoFit/>
          </a:bodyPr>
          <a:lstStyle/>
          <a:p>
            <a:pPr algn="just">
              <a:lnSpc>
                <a:spcPts val="4021"/>
              </a:lnSpc>
            </a:pPr>
            <a:r>
              <a:rPr lang="en-US" sz="2872" u="sng">
                <a:solidFill>
                  <a:srgbClr val="FFFFFF"/>
                </a:solidFill>
                <a:latin typeface="Poppins"/>
                <a:ea typeface="Poppins"/>
                <a:cs typeface="Poppins"/>
                <a:sym typeface="Poppins"/>
              </a:rPr>
              <a:t>Coding</a:t>
            </a:r>
          </a:p>
        </p:txBody>
      </p:sp>
      <p:sp>
        <p:nvSpPr>
          <p:cNvPr name="TextBox 9" id="9"/>
          <p:cNvSpPr txBox="true"/>
          <p:nvPr/>
        </p:nvSpPr>
        <p:spPr>
          <a:xfrm rot="0">
            <a:off x="1028700" y="2492245"/>
            <a:ext cx="9732086" cy="4009448"/>
          </a:xfrm>
          <a:prstGeom prst="rect">
            <a:avLst/>
          </a:prstGeom>
        </p:spPr>
        <p:txBody>
          <a:bodyPr anchor="t" rtlCol="false" tIns="0" lIns="0" bIns="0" rIns="0">
            <a:spAutoFit/>
          </a:bodyPr>
          <a:lstStyle/>
          <a:p>
            <a:pPr algn="just" marL="490676" indent="-245338" lvl="1">
              <a:lnSpc>
                <a:spcPts val="3181"/>
              </a:lnSpc>
              <a:buFont typeface="Arial"/>
              <a:buChar char="•"/>
            </a:pPr>
            <a:r>
              <a:rPr lang="en-US" sz="2272">
                <a:solidFill>
                  <a:srgbClr val="FFFFFF"/>
                </a:solidFill>
                <a:latin typeface="Poppins"/>
                <a:ea typeface="Poppins"/>
                <a:cs typeface="Poppins"/>
                <a:sym typeface="Poppins"/>
              </a:rPr>
              <a:t>Integrating Unity Hub was a simple feat at first glance, but we quickly realized the preparation we would need to correctly portray our app through the system. </a:t>
            </a:r>
          </a:p>
          <a:p>
            <a:pPr algn="just">
              <a:lnSpc>
                <a:spcPts val="3181"/>
              </a:lnSpc>
            </a:pPr>
          </a:p>
          <a:p>
            <a:pPr algn="just" marL="490676" indent="-245338" lvl="1">
              <a:lnSpc>
                <a:spcPts val="3181"/>
              </a:lnSpc>
              <a:buFont typeface="Arial"/>
              <a:buChar char="•"/>
            </a:pPr>
            <a:r>
              <a:rPr lang="en-US" sz="2272">
                <a:solidFill>
                  <a:srgbClr val="FFFFFF"/>
                </a:solidFill>
                <a:latin typeface="Poppins"/>
                <a:ea typeface="Poppins"/>
                <a:cs typeface="Poppins"/>
                <a:sym typeface="Poppins"/>
              </a:rPr>
              <a:t>Setting up the Unity Hub project, we used the AR Mobile template as a foundation for our augmented reality.</a:t>
            </a:r>
          </a:p>
          <a:p>
            <a:pPr algn="just">
              <a:lnSpc>
                <a:spcPts val="3181"/>
              </a:lnSpc>
            </a:pPr>
          </a:p>
          <a:p>
            <a:pPr algn="just" marL="490676" indent="-245338" lvl="1">
              <a:lnSpc>
                <a:spcPts val="3181"/>
              </a:lnSpc>
              <a:buFont typeface="Arial"/>
              <a:buChar char="•"/>
            </a:pPr>
            <a:r>
              <a:rPr lang="en-US" sz="2272">
                <a:solidFill>
                  <a:srgbClr val="FFFFFF"/>
                </a:solidFill>
                <a:latin typeface="Poppins"/>
                <a:ea typeface="Poppins"/>
                <a:cs typeface="Poppins"/>
                <a:sym typeface="Poppins"/>
              </a:rPr>
              <a:t>We also integrated LiveShare in VSCode so the whole team could access the code real time.</a:t>
            </a:r>
          </a:p>
          <a:p>
            <a:pPr algn="just">
              <a:lnSpc>
                <a:spcPts val="3181"/>
              </a:lnSpc>
            </a:pPr>
            <a:r>
              <a:rPr lang="en-US" sz="2272">
                <a:solidFill>
                  <a:srgbClr val="FFFFFF"/>
                </a:solidFill>
                <a:latin typeface="Poppins"/>
                <a:ea typeface="Poppins"/>
                <a:cs typeface="Poppins"/>
                <a:sym typeface="Poppins"/>
              </a:rPr>
              <a:t> </a:t>
            </a:r>
          </a:p>
        </p:txBody>
      </p:sp>
      <p:sp>
        <p:nvSpPr>
          <p:cNvPr name="Freeform 10" id="10"/>
          <p:cNvSpPr/>
          <p:nvPr/>
        </p:nvSpPr>
        <p:spPr>
          <a:xfrm flipH="false" flipV="false" rot="0">
            <a:off x="12494971" y="1905447"/>
            <a:ext cx="3909060" cy="4114800"/>
          </a:xfrm>
          <a:custGeom>
            <a:avLst/>
            <a:gdLst/>
            <a:ahLst/>
            <a:cxnLst/>
            <a:rect r="r" b="b" t="t" l="l"/>
            <a:pathLst>
              <a:path h="4114800" w="3909060">
                <a:moveTo>
                  <a:pt x="0" y="0"/>
                </a:moveTo>
                <a:lnTo>
                  <a:pt x="3909060" y="0"/>
                </a:lnTo>
                <a:lnTo>
                  <a:pt x="390906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21504" y="634628"/>
            <a:ext cx="10228041" cy="1192714"/>
          </a:xfrm>
          <a:prstGeom prst="rect">
            <a:avLst/>
          </a:prstGeom>
        </p:spPr>
        <p:txBody>
          <a:bodyPr anchor="t" rtlCol="false" tIns="0" lIns="0" bIns="0" rIns="0">
            <a:spAutoFit/>
          </a:bodyPr>
          <a:lstStyle/>
          <a:p>
            <a:pPr algn="l">
              <a:lnSpc>
                <a:spcPts val="8194"/>
              </a:lnSpc>
            </a:pPr>
            <a:r>
              <a:rPr lang="en-US" sz="8717">
                <a:solidFill>
                  <a:srgbClr val="FFFFFF"/>
                </a:solidFill>
                <a:latin typeface="Poppins"/>
                <a:ea typeface="Poppins"/>
                <a:cs typeface="Poppins"/>
                <a:sym typeface="Poppins"/>
              </a:rPr>
              <a:t>APP INTEGRATION</a:t>
            </a:r>
          </a:p>
        </p:txBody>
      </p:sp>
      <p:sp>
        <p:nvSpPr>
          <p:cNvPr name="TextBox 12" id="12"/>
          <p:cNvSpPr txBox="true"/>
          <p:nvPr/>
        </p:nvSpPr>
        <p:spPr>
          <a:xfrm rot="0">
            <a:off x="1028700" y="1732092"/>
            <a:ext cx="9732086" cy="560129"/>
          </a:xfrm>
          <a:prstGeom prst="rect">
            <a:avLst/>
          </a:prstGeom>
        </p:spPr>
        <p:txBody>
          <a:bodyPr anchor="t" rtlCol="false" tIns="0" lIns="0" bIns="0" rIns="0">
            <a:spAutoFit/>
          </a:bodyPr>
          <a:lstStyle/>
          <a:p>
            <a:pPr algn="just">
              <a:lnSpc>
                <a:spcPts val="4301"/>
              </a:lnSpc>
            </a:pPr>
            <a:r>
              <a:rPr lang="en-US" sz="3072" u="sng">
                <a:solidFill>
                  <a:srgbClr val="FFFFFF"/>
                </a:solidFill>
                <a:latin typeface="Poppins"/>
                <a:ea typeface="Poppins"/>
                <a:cs typeface="Poppins"/>
                <a:sym typeface="Poppins"/>
              </a:rPr>
              <a:t>Unity Hub</a:t>
            </a:r>
          </a:p>
        </p:txBody>
      </p:sp>
      <p:sp>
        <p:nvSpPr>
          <p:cNvPr name="TextBox 13" id="13"/>
          <p:cNvSpPr txBox="true"/>
          <p:nvPr/>
        </p:nvSpPr>
        <p:spPr>
          <a:xfrm rot="0">
            <a:off x="7763117" y="6435019"/>
            <a:ext cx="9732086" cy="3609398"/>
          </a:xfrm>
          <a:prstGeom prst="rect">
            <a:avLst/>
          </a:prstGeom>
        </p:spPr>
        <p:txBody>
          <a:bodyPr anchor="t" rtlCol="false" tIns="0" lIns="0" bIns="0" rIns="0">
            <a:spAutoFit/>
          </a:bodyPr>
          <a:lstStyle/>
          <a:p>
            <a:pPr algn="just" marL="490676" indent="-245338" lvl="1">
              <a:lnSpc>
                <a:spcPts val="3181"/>
              </a:lnSpc>
              <a:buFont typeface="Arial"/>
              <a:buChar char="•"/>
            </a:pPr>
            <a:r>
              <a:rPr lang="en-US" sz="2272">
                <a:solidFill>
                  <a:srgbClr val="FFFFFF"/>
                </a:solidFill>
                <a:latin typeface="Poppins"/>
                <a:ea typeface="Poppins"/>
                <a:cs typeface="Poppins"/>
                <a:sym typeface="Poppins"/>
              </a:rPr>
              <a:t>Our initial concept used a C# script within Unity to manage the camera and user interface. This script would send live video frames to a Python server. </a:t>
            </a:r>
          </a:p>
          <a:p>
            <a:pPr algn="just">
              <a:lnSpc>
                <a:spcPts val="3181"/>
              </a:lnSpc>
            </a:pPr>
          </a:p>
          <a:p>
            <a:pPr algn="just" marL="490676" indent="-245338" lvl="1">
              <a:lnSpc>
                <a:spcPts val="3181"/>
              </a:lnSpc>
              <a:buFont typeface="Arial"/>
              <a:buChar char="•"/>
            </a:pPr>
            <a:r>
              <a:rPr lang="en-US" sz="2272">
                <a:solidFill>
                  <a:srgbClr val="FFFFFF"/>
                </a:solidFill>
                <a:latin typeface="Poppins"/>
                <a:ea typeface="Poppins"/>
                <a:cs typeface="Poppins"/>
                <a:sym typeface="Poppins"/>
              </a:rPr>
              <a:t>The Python server would then run an AI model to analyze the images for potholes and send a simple signal back to C# to trigger an on-screen warning. This modular approach separated the front-end user experience from the back-end AI logic.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3070A"/>
        </a:solidFill>
      </p:bgPr>
    </p:bg>
    <p:spTree>
      <p:nvGrpSpPr>
        <p:cNvPr id="1" name=""/>
        <p:cNvGrpSpPr/>
        <p:nvPr/>
      </p:nvGrpSpPr>
      <p:grpSpPr>
        <a:xfrm>
          <a:off x="0" y="0"/>
          <a:ext cx="0" cy="0"/>
          <a:chOff x="0" y="0"/>
          <a:chExt cx="0" cy="0"/>
        </a:xfrm>
      </p:grpSpPr>
      <p:sp>
        <p:nvSpPr>
          <p:cNvPr name="Freeform 2" id="2"/>
          <p:cNvSpPr/>
          <p:nvPr/>
        </p:nvSpPr>
        <p:spPr>
          <a:xfrm flipH="false" flipV="false" rot="0">
            <a:off x="-230792" y="4354324"/>
            <a:ext cx="16080018" cy="6371707"/>
          </a:xfrm>
          <a:custGeom>
            <a:avLst/>
            <a:gdLst/>
            <a:ahLst/>
            <a:cxnLst/>
            <a:rect r="r" b="b" t="t" l="l"/>
            <a:pathLst>
              <a:path h="6371707" w="16080018">
                <a:moveTo>
                  <a:pt x="0" y="0"/>
                </a:moveTo>
                <a:lnTo>
                  <a:pt x="16080018" y="0"/>
                </a:lnTo>
                <a:lnTo>
                  <a:pt x="16080018" y="6371707"/>
                </a:lnTo>
                <a:lnTo>
                  <a:pt x="0" y="6371707"/>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99937" y="3447442"/>
            <a:ext cx="14095595" cy="140955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95169"/>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true" rot="0">
            <a:off x="10448986" y="-1005254"/>
            <a:ext cx="8001029" cy="9249745"/>
          </a:xfrm>
          <a:custGeom>
            <a:avLst/>
            <a:gdLst/>
            <a:ahLst/>
            <a:cxnLst/>
            <a:rect r="r" b="b" t="t" l="l"/>
            <a:pathLst>
              <a:path h="9249745" w="8001029">
                <a:moveTo>
                  <a:pt x="8001030" y="9249745"/>
                </a:moveTo>
                <a:lnTo>
                  <a:pt x="0" y="9249745"/>
                </a:lnTo>
                <a:lnTo>
                  <a:pt x="0" y="0"/>
                </a:lnTo>
                <a:lnTo>
                  <a:pt x="8001030" y="0"/>
                </a:lnTo>
                <a:lnTo>
                  <a:pt x="8001030" y="9249745"/>
                </a:lnTo>
                <a:close/>
              </a:path>
            </a:pathLst>
          </a:custGeom>
          <a:blipFill>
            <a:blip r:embed="rId4"/>
            <a:stretch>
              <a:fillRect l="0" t="0" r="0" b="0"/>
            </a:stretch>
          </a:blipFill>
        </p:spPr>
      </p:sp>
      <p:grpSp>
        <p:nvGrpSpPr>
          <p:cNvPr name="Group 7" id="7"/>
          <p:cNvGrpSpPr/>
          <p:nvPr/>
        </p:nvGrpSpPr>
        <p:grpSpPr>
          <a:xfrm rot="0">
            <a:off x="11363401" y="2317596"/>
            <a:ext cx="6924599" cy="5473390"/>
            <a:chOff x="0" y="0"/>
            <a:chExt cx="1823763" cy="1441551"/>
          </a:xfrm>
        </p:grpSpPr>
        <p:sp>
          <p:nvSpPr>
            <p:cNvPr name="Freeform 8" id="8"/>
            <p:cNvSpPr/>
            <p:nvPr/>
          </p:nvSpPr>
          <p:spPr>
            <a:xfrm flipH="false" flipV="false" rot="0">
              <a:off x="0" y="0"/>
              <a:ext cx="1823763" cy="1441551"/>
            </a:xfrm>
            <a:custGeom>
              <a:avLst/>
              <a:gdLst/>
              <a:ahLst/>
              <a:cxnLst/>
              <a:rect r="r" b="b" t="t" l="l"/>
              <a:pathLst>
                <a:path h="1441551" w="1823763">
                  <a:moveTo>
                    <a:pt x="0" y="0"/>
                  </a:moveTo>
                  <a:lnTo>
                    <a:pt x="1823763" y="0"/>
                  </a:lnTo>
                  <a:lnTo>
                    <a:pt x="1823763" y="1441551"/>
                  </a:lnTo>
                  <a:lnTo>
                    <a:pt x="0" y="1441551"/>
                  </a:lnTo>
                  <a:close/>
                </a:path>
              </a:pathLst>
            </a:custGeom>
            <a:solidFill>
              <a:srgbClr val="FFFFFF"/>
            </a:solidFill>
          </p:spPr>
        </p:sp>
        <p:sp>
          <p:nvSpPr>
            <p:cNvPr name="TextBox 9" id="9"/>
            <p:cNvSpPr txBox="true"/>
            <p:nvPr/>
          </p:nvSpPr>
          <p:spPr>
            <a:xfrm>
              <a:off x="0" y="-57150"/>
              <a:ext cx="1823763" cy="149870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611725" y="2543373"/>
            <a:ext cx="6427951" cy="5021837"/>
          </a:xfrm>
          <a:custGeom>
            <a:avLst/>
            <a:gdLst/>
            <a:ahLst/>
            <a:cxnLst/>
            <a:rect r="r" b="b" t="t" l="l"/>
            <a:pathLst>
              <a:path h="5021837" w="6427951">
                <a:moveTo>
                  <a:pt x="0" y="0"/>
                </a:moveTo>
                <a:lnTo>
                  <a:pt x="6427951" y="0"/>
                </a:lnTo>
                <a:lnTo>
                  <a:pt x="6427951" y="5021836"/>
                </a:lnTo>
                <a:lnTo>
                  <a:pt x="0" y="5021836"/>
                </a:lnTo>
                <a:lnTo>
                  <a:pt x="0" y="0"/>
                </a:lnTo>
                <a:close/>
              </a:path>
            </a:pathLst>
          </a:custGeom>
          <a:blipFill>
            <a:blip r:embed="rId5"/>
            <a:stretch>
              <a:fillRect l="0" t="0" r="0" b="0"/>
            </a:stretch>
          </a:blipFill>
        </p:spPr>
      </p:sp>
      <p:sp>
        <p:nvSpPr>
          <p:cNvPr name="TextBox 11" id="11"/>
          <p:cNvSpPr txBox="true"/>
          <p:nvPr/>
        </p:nvSpPr>
        <p:spPr>
          <a:xfrm rot="0">
            <a:off x="672763" y="2575432"/>
            <a:ext cx="10557838" cy="5599379"/>
          </a:xfrm>
          <a:prstGeom prst="rect">
            <a:avLst/>
          </a:prstGeom>
        </p:spPr>
        <p:txBody>
          <a:bodyPr anchor="t" rtlCol="false" tIns="0" lIns="0" bIns="0" rIns="0">
            <a:spAutoFit/>
          </a:bodyPr>
          <a:lstStyle/>
          <a:p>
            <a:pPr algn="just">
              <a:lnSpc>
                <a:spcPts val="3222"/>
              </a:lnSpc>
            </a:pPr>
          </a:p>
          <a:p>
            <a:pPr algn="just" marL="497004" indent="-248502" lvl="1">
              <a:lnSpc>
                <a:spcPts val="3222"/>
              </a:lnSpc>
              <a:buFont typeface="Arial"/>
              <a:buChar char="•"/>
            </a:pPr>
            <a:r>
              <a:rPr lang="en-US" sz="2302">
                <a:solidFill>
                  <a:srgbClr val="FFFFFF"/>
                </a:solidFill>
                <a:latin typeface="Poppins"/>
                <a:ea typeface="Poppins"/>
                <a:cs typeface="Poppins"/>
                <a:sym typeface="Poppins"/>
              </a:rPr>
              <a:t>Adding cameras to the Lime Scooters on Campus</a:t>
            </a:r>
          </a:p>
          <a:p>
            <a:pPr algn="just">
              <a:lnSpc>
                <a:spcPts val="3222"/>
              </a:lnSpc>
            </a:pPr>
          </a:p>
          <a:p>
            <a:pPr algn="just" marL="497004" indent="-248502" lvl="1">
              <a:lnSpc>
                <a:spcPts val="3222"/>
              </a:lnSpc>
              <a:buFont typeface="Arial"/>
              <a:buChar char="•"/>
            </a:pPr>
            <a:r>
              <a:rPr lang="en-US" sz="2302">
                <a:solidFill>
                  <a:srgbClr val="FFFFFF"/>
                </a:solidFill>
                <a:latin typeface="Poppins"/>
                <a:ea typeface="Poppins"/>
                <a:cs typeface="Poppins"/>
                <a:sym typeface="Poppins"/>
              </a:rPr>
              <a:t>Using information gathered by self-driving vehicles like Tesla and Waymo.</a:t>
            </a:r>
          </a:p>
          <a:p>
            <a:pPr algn="just">
              <a:lnSpc>
                <a:spcPts val="3222"/>
              </a:lnSpc>
            </a:pPr>
          </a:p>
          <a:p>
            <a:pPr algn="just" marL="497004" indent="-248502" lvl="1">
              <a:lnSpc>
                <a:spcPts val="3222"/>
              </a:lnSpc>
              <a:buFont typeface="Arial"/>
              <a:buChar char="•"/>
            </a:pPr>
            <a:r>
              <a:rPr lang="en-US" sz="2302">
                <a:solidFill>
                  <a:srgbClr val="FFFFFF"/>
                </a:solidFill>
                <a:latin typeface="Poppins"/>
                <a:ea typeface="Poppins"/>
                <a:cs typeface="Poppins"/>
                <a:sym typeface="Poppins"/>
              </a:rPr>
              <a:t>Accepting User reports from pictures they take with location information</a:t>
            </a:r>
          </a:p>
          <a:p>
            <a:pPr algn="just">
              <a:lnSpc>
                <a:spcPts val="3222"/>
              </a:lnSpc>
            </a:pPr>
          </a:p>
          <a:p>
            <a:pPr algn="just" marL="497004" indent="-248502" lvl="1">
              <a:lnSpc>
                <a:spcPts val="3222"/>
              </a:lnSpc>
              <a:buFont typeface="Arial"/>
              <a:buChar char="•"/>
            </a:pPr>
            <a:r>
              <a:rPr lang="en-US" sz="2302">
                <a:solidFill>
                  <a:srgbClr val="FFFFFF"/>
                </a:solidFill>
                <a:latin typeface="Poppins"/>
                <a:ea typeface="Poppins"/>
                <a:cs typeface="Poppins"/>
                <a:sym typeface="Poppins"/>
              </a:rPr>
              <a:t>Create a Database over time to create more accurate AI Models for future usage.</a:t>
            </a:r>
          </a:p>
          <a:p>
            <a:pPr algn="just">
              <a:lnSpc>
                <a:spcPts val="3222"/>
              </a:lnSpc>
            </a:pPr>
          </a:p>
          <a:p>
            <a:pPr algn="just">
              <a:lnSpc>
                <a:spcPts val="3222"/>
              </a:lnSpc>
            </a:pPr>
          </a:p>
          <a:p>
            <a:pPr algn="just">
              <a:lnSpc>
                <a:spcPts val="3222"/>
              </a:lnSpc>
            </a:pPr>
          </a:p>
        </p:txBody>
      </p:sp>
      <p:sp>
        <p:nvSpPr>
          <p:cNvPr name="Freeform 12" id="12"/>
          <p:cNvSpPr/>
          <p:nvPr/>
        </p:nvSpPr>
        <p:spPr>
          <a:xfrm flipH="false" flipV="false" rot="5400000">
            <a:off x="-878248" y="7693288"/>
            <a:ext cx="5871296" cy="4114800"/>
          </a:xfrm>
          <a:custGeom>
            <a:avLst/>
            <a:gdLst/>
            <a:ahLst/>
            <a:cxnLst/>
            <a:rect r="r" b="b" t="t" l="l"/>
            <a:pathLst>
              <a:path h="4114800" w="5871296">
                <a:moveTo>
                  <a:pt x="0" y="0"/>
                </a:moveTo>
                <a:lnTo>
                  <a:pt x="5871296" y="0"/>
                </a:lnTo>
                <a:lnTo>
                  <a:pt x="587129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72763" y="902203"/>
            <a:ext cx="13295084" cy="1192714"/>
          </a:xfrm>
          <a:prstGeom prst="rect">
            <a:avLst/>
          </a:prstGeom>
        </p:spPr>
        <p:txBody>
          <a:bodyPr anchor="t" rtlCol="false" tIns="0" lIns="0" bIns="0" rIns="0">
            <a:spAutoFit/>
          </a:bodyPr>
          <a:lstStyle/>
          <a:p>
            <a:pPr algn="l">
              <a:lnSpc>
                <a:spcPts val="8194"/>
              </a:lnSpc>
            </a:pPr>
            <a:r>
              <a:rPr lang="en-US" sz="8717">
                <a:solidFill>
                  <a:srgbClr val="FFFFFF"/>
                </a:solidFill>
                <a:latin typeface="Poppins"/>
                <a:ea typeface="Poppins"/>
                <a:cs typeface="Poppins"/>
                <a:sym typeface="Poppins"/>
              </a:rPr>
              <a:t>DATABASE BUILDING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DAGy4IVZyek</dc:identifier>
  <dcterms:modified xsi:type="dcterms:W3CDTF">2011-08-01T06:04:30Z</dcterms:modified>
  <cp:revision>1</cp:revision>
  <dc:title>MotionHackers</dc:title>
</cp:coreProperties>
</file>